
<file path=[Content_Types].xml><?xml version="1.0" encoding="utf-8"?>
<Types xmlns="http://schemas.openxmlformats.org/package/2006/content-types">
  <Default Extension="svg" ContentType="image/svg+xml"/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docProps/app.xml" ContentType="application/vnd.openxmlformats-officedocument.extended-properties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6"/>
  </p:notesMasterIdLst>
  <p:sldIdLst>
    <p:sldId id="256" r:id="rId4"/>
    <p:sldId id="257" r:id="rId5"/>
  </p:sldIdLst>
  <p:sldSz cx="11052175" cy="7920038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4C7"/>
    <a:srgbClr val="5494FC"/>
    <a:srgbClr val="69A0FD"/>
    <a:srgbClr val="EAF2FF"/>
    <a:srgbClr val="FFFFFF"/>
    <a:srgbClr val="FBFCFF"/>
  </p:clrMru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8161" autoAdjust="0"/>
  </p:normalViewPr>
  <p:slideViewPr>
    <p:cSldViewPr snapToGrid="0">
      <p:cViewPr>
        <p:scale>
          <a:sx n="90" d="100"/>
          <a:sy n="90" d="100"/>
        </p:scale>
        <p:origin x="-1716" y="-342"/>
      </p:cViewPr>
      <p:guideLst>
        <p:guide pos="2494" orient="horz"/>
        <p:guide pos="34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notesMaster" Target="notesMasters/notesMaster1.xml"/><Relationship Id="rId7" Type="http://schemas.openxmlformats.org/officeDocument/2006/relationships/presProps" Target="presProps.xml" /><Relationship Id="rId8" Type="http://schemas.openxmlformats.org/officeDocument/2006/relationships/tableStyles" Target="tableStyles.xml" /><Relationship Id="rId9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4271" y="0"/>
            <a:ext cx="4302231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F65B8-1126-4ED6-BC88-5E4827433E21}" type="datetimeFigureOut">
              <a:rPr lang="ru-RU" smtClean="0"/>
              <a:pPr/>
              <a:t>27.11.2025</a:t>
            </a:fld>
            <a:endParaRPr lang="ru-RU"/>
          </a:p>
        </p:txBody>
      </p:sp>
      <p:sp>
        <p:nvSpPr>
          <p:cNvPr id="4" name="Образ слайда 3"/>
          <p:cNvSpPr>
            <a:spLocks noChangeAspect="1" noGrp="1" noRot="1"/>
          </p:cNvSpPr>
          <p:nvPr>
            <p:ph type="sldImg" idx="2"/>
          </p:nvPr>
        </p:nvSpPr>
        <p:spPr>
          <a:xfrm>
            <a:off x="3363913" y="849313"/>
            <a:ext cx="32004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823" y="3271382"/>
            <a:ext cx="794258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2231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4271" y="6456219"/>
            <a:ext cx="4302231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C2180-7F1F-46D2-8BDA-59FA0519B8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1pPr>
    <a:lvl2pPr marL="475214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2pPr>
    <a:lvl3pPr marL="950427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3pPr>
    <a:lvl4pPr marL="1425641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4pPr>
    <a:lvl5pPr marL="1900855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5pPr>
    <a:lvl6pPr marL="2376068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6pPr>
    <a:lvl7pPr marL="2851282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7pPr>
    <a:lvl8pPr marL="3326496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8pPr>
    <a:lvl9pPr marL="3801709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userDrawn="1">
  <p:cSld name="внеш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/>
          <p:cNvGrpSpPr/>
          <p:nvPr userDrawn="1"/>
        </p:nvGrpSpPr>
        <p:grpSpPr>
          <a:xfrm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/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/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/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/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/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/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/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/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/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/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/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/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1" userDrawn="1">
  <p:cSld name="внутрен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/>
          <p:cNvGrpSpPr/>
          <p:nvPr userDrawn="1"/>
        </p:nvGrpSpPr>
        <p:grpSpPr>
          <a:xfrm flipH="1"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/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/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/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/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/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/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/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/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/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/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/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/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itchFamily="34" charset="0" panose="020B0604020202020204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itchFamily="34" charset="0" panose="020B0604020202020204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itchFamily="34" charset="0" panose="020B0604020202020204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itchFamily="34" charset="0" panose="020B0604020202020204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itchFamily="34" charset="0" panose="020B0604020202020204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itchFamily="34" charset="0" panose="020B0604020202020204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itchFamily="34" charset="0" panose="020B0604020202020204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itchFamily="34" charset="0" panose="020B0604020202020204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itchFamily="34" charset="0" panose="020B0604020202020204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media1.svg"/><Relationship Id="rId4" Type="http://schemas.openxmlformats.org/officeDocument/2006/relationships/image" Target="../media/image2.png"/><Relationship Id="rId5" Type="http://schemas.openxmlformats.org/officeDocument/2006/relationships/image" Target="../media/image3.jpg"/><Relationship Id="rId6" Type="http://schemas.openxmlformats.org/officeDocument/2006/relationships/image" Target="../media/image4.jpg"/><Relationship Id="rId7" Type="http://schemas.openxmlformats.org/officeDocument/2006/relationships/image" Target="../media/image5.png"/><Relationship Id="rId8" Type="http://schemas.openxmlformats.org/officeDocument/2006/relationships/image" Target="../media/image6.png"/><Relationship Id="rId9" Type="http://schemas.openxmlformats.org/officeDocument/2006/relationships/image" Target="../media/image7.png"/><Relationship Id="rId10" Type="http://schemas.openxmlformats.org/officeDocument/2006/relationships/image" Target="../media/image8.jpg"/><Relationship Id="rId11" Type="http://schemas.openxmlformats.org/officeDocument/2006/relationships/image" Target="../media/image9.jpg"/><Relationship Id="rId12" Type="http://schemas.openxmlformats.org/officeDocument/2006/relationships/image" Target="../media/image10.png"/><Relationship Id="rId13" Type="http://schemas.openxmlformats.org/officeDocument/2006/relationships/image" Target="../media/image11.jpg"/><Relationship Id="rId14" Type="http://schemas.openxmlformats.org/officeDocument/2006/relationships/image" Target="../media/image12.jp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13.png"/><Relationship Id="rId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: скругленные углы 40"/>
          <p:cNvSpPr/>
          <p:nvPr/>
        </p:nvSpPr>
        <p:spPr>
          <a:xfrm>
            <a:off x="425303" y="723014"/>
            <a:ext cx="2828260" cy="1319830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  <a:cs typeface="Poppins" pitchFamily="2" charset="0" panose="0000050000000000000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17219" y="0"/>
            <a:ext cx="3534956" cy="2509284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7846827" y="361508"/>
            <a:ext cx="542261" cy="53162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40070" y="2610844"/>
            <a:ext cx="2834581" cy="21544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defRPr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Оформляйте трудовые отношения через трудовой договор, чтобы обеспечить применение трудового законодательства. </a:t>
            </a:r>
          </a:p>
          <a:p>
            <a:pPr defTabSz="1260256">
              <a:defRPr/>
            </a:pPr>
            <a:endParaRPr lang="ru-RU" sz="500" b="1" dirty="0" smtClean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  <a:cs typeface="Poppins" pitchFamily="2" charset="0" panose="00000500000000000000"/>
            </a:endParaRPr>
          </a:p>
          <a:p>
            <a:pPr defTabSz="1260256"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Не начинайте работу без подписанного договора и проверьте указание реальной зарплаты.</a:t>
            </a:r>
            <a:endParaRPr lang="ru-RU" sz="1500" b="1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  <a:cs typeface="Poppins" pitchFamily="2" charset="0" panose="00000500000000000000"/>
            </a:endParaRPr>
          </a:p>
        </p:txBody>
      </p:sp>
      <p:cxnSp>
        <p:nvCxnSpPr>
          <p:cNvPr id="49" name="Прямая соединительная линия 48"/>
          <p:cNvCxnSpPr>
            <a:cxnSpLocks/>
          </p:cNvCxnSpPr>
          <p:nvPr/>
        </p:nvCxnSpPr>
        <p:spPr>
          <a:xfrm>
            <a:off x="7922519" y="6653538"/>
            <a:ext cx="2937459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0" name="Graphic 9"/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290"/>
          <a:stretch/>
        </p:blipFill>
        <p:spPr>
          <a:xfrm>
            <a:off x="7752785" y="276852"/>
            <a:ext cx="765585" cy="769093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8584849" y="477715"/>
            <a:ext cx="4243160" cy="36933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УФНС </a:t>
            </a:r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РОССИИ </a:t>
            </a:r>
            <a:endParaRPr lang="en-US" sz="1200" dirty="0" smtClean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  <a:p>
            <a:r>
              <a:rPr lang="ru-RU" sz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ПО НОВОСИБИРСКОЙ ОБЛАСТИ</a:t>
            </a:r>
            <a:endParaRPr lang="ru-RU" sz="12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7607225" y="6824848"/>
            <a:ext cx="3296093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56973">
              <a:spcAft>
                <a:spcPts val="800"/>
              </a:spcAft>
              <a:defRPr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Официальное трудоустройство </a:t>
            </a:r>
            <a:b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</a:b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и заработная плата –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ваша уверенность в завтрашнем дне!</a:t>
            </a:r>
            <a:endParaRPr lang="ru-RU" sz="1500" b="1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  <a:cs typeface="Poppins" pitchFamily="2" charset="0" panose="00000500000000000000"/>
            </a:endParaRPr>
          </a:p>
        </p:txBody>
      </p:sp>
      <p:pic>
        <p:nvPicPr>
          <p:cNvPr id="1030" name="Picture 6" descr="C:\Users\Inet3018\Downloads\IMG_6573.png"/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0" y="5092995"/>
            <a:ext cx="3242930" cy="2158347"/>
          </a:xfrm>
          <a:prstGeom prst="rect">
            <a:avLst/>
          </a:prstGeom>
          <a:noFill/>
        </p:spPr>
      </p:pic>
      <p:pic>
        <p:nvPicPr>
          <p:cNvPr id="4" name="Picture 2" descr="C:\Users\Inet3018\Downloads\IMG_6584.JPG"/>
          <p:cNvPicPr>
            <a:picLocks noChangeAspect="1" noChangeArrowheads="1"/>
          </p:cNvPicPr>
          <p:nvPr/>
        </p:nvPicPr>
        <p:blipFill>
          <a:blip r:embed="rId5"/>
          <a:srcRect/>
          <a:stretch/>
        </p:blipFill>
        <p:spPr bwMode="auto">
          <a:xfrm>
            <a:off x="4308955" y="5263118"/>
            <a:ext cx="2863078" cy="882501"/>
          </a:xfrm>
          <a:prstGeom prst="rect">
            <a:avLst/>
          </a:prstGeom>
          <a:noFill/>
        </p:spPr>
      </p:pic>
      <p:pic>
        <p:nvPicPr>
          <p:cNvPr id="1027" name="Picture 3" descr="C:\Users\Inet3018\Downloads\IMG_6582.JPG"/>
          <p:cNvPicPr>
            <a:picLocks noChangeAspect="1" noChangeArrowheads="1"/>
          </p:cNvPicPr>
          <p:nvPr/>
        </p:nvPicPr>
        <p:blipFill>
          <a:blip r:embed="rId6"/>
          <a:srcRect/>
          <a:stretch/>
        </p:blipFill>
        <p:spPr bwMode="auto">
          <a:xfrm>
            <a:off x="5780461" y="1810602"/>
            <a:ext cx="1490846" cy="1496125"/>
          </a:xfrm>
          <a:prstGeom prst="rect">
            <a:avLst/>
          </a:prstGeom>
          <a:noFill/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29610" y="1163715"/>
            <a:ext cx="300901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/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СКАЖИ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«НЕТ» 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ЗАРПЛАТЕ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В </a:t>
            </a: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«КОНВЕРТЕ»</a:t>
            </a: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!  </a:t>
            </a:r>
          </a:p>
        </p:txBody>
      </p:sp>
      <p:pic>
        <p:nvPicPr>
          <p:cNvPr id="8" name="Picture 6" descr="C:\Users\Inet3018\Downloads\IMG_6547.png"/>
          <p:cNvPicPr>
            <a:picLocks noChangeAspect="1" noChangeArrowheads="1"/>
          </p:cNvPicPr>
          <p:nvPr/>
        </p:nvPicPr>
        <p:blipFill>
          <a:blip r:embed="rId7">
            <a:lum bright="10000"/>
          </a:blip>
          <a:srcRect/>
          <a:stretch/>
        </p:blipFill>
        <p:spPr bwMode="auto">
          <a:xfrm>
            <a:off x="1454710" y="501607"/>
            <a:ext cx="729751" cy="547313"/>
          </a:xfrm>
          <a:prstGeom prst="rect">
            <a:avLst/>
          </a:prstGeom>
          <a:noFill/>
        </p:spPr>
      </p:pic>
      <p:pic>
        <p:nvPicPr>
          <p:cNvPr id="1032" name="Picture 8" descr="G:\Создание листовок\foni-papik-pro-6w66-p-kartinki-rabota-na-prozrachnom-fone-2.png"/>
          <p:cNvPicPr>
            <a:picLocks noChangeAspect="1" noChangeArrowheads="1"/>
          </p:cNvPicPr>
          <p:nvPr/>
        </p:nvPicPr>
        <p:blipFill>
          <a:blip r:embed="rId8"/>
          <a:srcRect/>
          <a:stretch/>
        </p:blipFill>
        <p:spPr bwMode="auto">
          <a:xfrm>
            <a:off x="7933251" y="3530011"/>
            <a:ext cx="2849526" cy="2849526"/>
          </a:xfrm>
          <a:prstGeom prst="rect">
            <a:avLst/>
          </a:prstGeom>
          <a:noFill/>
        </p:spPr>
      </p:pic>
      <p:pic>
        <p:nvPicPr>
          <p:cNvPr id="9" name="Picture 2" descr="C:\Users\Inet3018\Desktop\база\Логотип.png"/>
          <p:cNvPicPr>
            <a:picLocks noChangeAspect="1" noChangeArrowheads="1"/>
          </p:cNvPicPr>
          <p:nvPr/>
        </p:nvPicPr>
        <p:blipFill>
          <a:blip r:embed="rId9"/>
          <a:srcRect/>
          <a:stretch/>
        </p:blipFill>
        <p:spPr bwMode="auto">
          <a:xfrm>
            <a:off x="4391246" y="3657601"/>
            <a:ext cx="1111912" cy="1150688"/>
          </a:xfrm>
          <a:prstGeom prst="rect">
            <a:avLst/>
          </a:prstGeom>
          <a:noFill/>
        </p:spPr>
      </p:pic>
      <p:pic>
        <p:nvPicPr>
          <p:cNvPr id="10" name="Picture 3" descr="C:\Users\Inet3018\Desktop\фнс.gif"/>
          <p:cNvPicPr>
            <a:picLocks noChangeAspect="1" noChangeArrowheads="1"/>
          </p:cNvPicPr>
          <p:nvPr/>
        </p:nvPicPr>
        <p:blipFill>
          <a:blip r:embed="rId10"/>
          <a:srcRect/>
          <a:stretch/>
        </p:blipFill>
        <p:spPr bwMode="auto">
          <a:xfrm>
            <a:off x="6039293" y="3678865"/>
            <a:ext cx="1095156" cy="1095156"/>
          </a:xfrm>
          <a:prstGeom prst="rect">
            <a:avLst/>
          </a:prstGeom>
          <a:noFill/>
        </p:spPr>
      </p:pic>
      <p:pic>
        <p:nvPicPr>
          <p:cNvPr id="11" name="Picture 4" descr="C:\Users\Inet3018\Desktop\сфр.gif"/>
          <p:cNvPicPr>
            <a:picLocks noChangeAspect="1" noChangeArrowheads="1"/>
          </p:cNvPicPr>
          <p:nvPr/>
        </p:nvPicPr>
        <p:blipFill>
          <a:blip r:embed="rId11"/>
          <a:srcRect/>
          <a:stretch/>
        </p:blipFill>
        <p:spPr bwMode="auto">
          <a:xfrm>
            <a:off x="6060557" y="574157"/>
            <a:ext cx="1083415" cy="1083415"/>
          </a:xfrm>
          <a:prstGeom prst="rect">
            <a:avLst/>
          </a:prstGeom>
          <a:noFill/>
        </p:spPr>
      </p:pic>
      <p:pic>
        <p:nvPicPr>
          <p:cNvPr id="1028" name="Picture 4" descr="C:\Users\Inet3018\Downloads\IMG_6583.PNG"/>
          <p:cNvPicPr>
            <a:picLocks noChangeAspect="1" noChangeArrowheads="1"/>
          </p:cNvPicPr>
          <p:nvPr/>
        </p:nvPicPr>
        <p:blipFill>
          <a:blip r:embed="rId12"/>
          <a:srcRect/>
          <a:stretch/>
        </p:blipFill>
        <p:spPr bwMode="auto">
          <a:xfrm>
            <a:off x="4004303" y="661605"/>
            <a:ext cx="1918031" cy="907539"/>
          </a:xfrm>
          <a:prstGeom prst="rect">
            <a:avLst/>
          </a:prstGeom>
          <a:noFill/>
        </p:spPr>
      </p:pic>
      <p:pic>
        <p:nvPicPr>
          <p:cNvPr id="12" name="Picture 5" descr="C:\Users\Inet3018\Desktop\работа россии.gif"/>
          <p:cNvPicPr>
            <a:picLocks noChangeAspect="1" noChangeArrowheads="1"/>
          </p:cNvPicPr>
          <p:nvPr/>
        </p:nvPicPr>
        <p:blipFill>
          <a:blip r:embed="rId13"/>
          <a:srcRect/>
          <a:stretch/>
        </p:blipFill>
        <p:spPr bwMode="auto">
          <a:xfrm>
            <a:off x="4315415" y="2083983"/>
            <a:ext cx="1117082" cy="1117082"/>
          </a:xfrm>
          <a:prstGeom prst="rect">
            <a:avLst/>
          </a:prstGeom>
          <a:noFill/>
        </p:spPr>
      </p:pic>
      <p:pic>
        <p:nvPicPr>
          <p:cNvPr id="14" name="Picture 2" descr="C:\Users\Inet3018\Desktop\роструд.gif"/>
          <p:cNvPicPr>
            <a:picLocks noChangeAspect="1" noChangeArrowheads="1"/>
          </p:cNvPicPr>
          <p:nvPr/>
        </p:nvPicPr>
        <p:blipFill>
          <a:blip r:embed="rId14"/>
          <a:srcRect/>
          <a:stretch/>
        </p:blipFill>
        <p:spPr bwMode="auto">
          <a:xfrm>
            <a:off x="5100122" y="6398105"/>
            <a:ext cx="1130558" cy="113055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736189" y="1991797"/>
            <a:ext cx="3677491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Неформальная</a:t>
            </a:r>
          </a:p>
          <a:p>
            <a:r>
              <a:rPr lang="ru-RU" sz="3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</a:rPr>
              <a:t>занятость</a:t>
            </a:r>
            <a:endParaRPr lang="ru-RU" sz="30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: скругленные углы 40"/>
          <p:cNvSpPr/>
          <p:nvPr/>
        </p:nvSpPr>
        <p:spPr>
          <a:xfrm>
            <a:off x="4157853" y="4688958"/>
            <a:ext cx="2954549" cy="1467293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  <a:cs typeface="Poppins" pitchFamily="2" charset="0" panose="0000050000000000000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7549116" y="2"/>
            <a:ext cx="3503059" cy="2169040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" y="1"/>
            <a:ext cx="3583171" cy="2179673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56846" y="548375"/>
            <a:ext cx="3274763" cy="98488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defRPr/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itchFamily="2" charset="0" panose="00000500000000000000"/>
              </a:rPr>
              <a:t>Неформальная занятость (теневая) </a:t>
            </a:r>
            <a:r>
              <a:rPr lang="ru-RU" sz="1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itchFamily="2" charset="0" panose="00000500000000000000"/>
              </a:rPr>
              <a:t>- это неофициальная трудовая деятельность без договора.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30959" y="4847558"/>
            <a:ext cx="3405805" cy="123110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 defTabSz="956973">
              <a:defRPr/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Не соглашайтесь </a:t>
            </a:r>
          </a:p>
          <a:p>
            <a:pPr algn="ctr" defTabSz="956973">
              <a:defRPr/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на нелегальную работу</a:t>
            </a:r>
            <a:r>
              <a:rPr 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 -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                                              защитите свои права </a:t>
            </a:r>
          </a:p>
          <a:p>
            <a:pPr algn="ctr" defTabSz="956973">
              <a:defRPr/>
            </a:pP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и обеспечьте достойное будущее!</a:t>
            </a:r>
            <a:endParaRPr lang="ru-RU" sz="1600" b="1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  <a:cs typeface="Poppins" pitchFamily="2" charset="0" panose="0000050000000000000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205815" y="6538132"/>
            <a:ext cx="2933579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defRPr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Легализация трудовых отношений - основа защиты трудовых прав работников.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  <a:cs typeface="Poppins" pitchFamily="2" charset="0" panose="00000500000000000000"/>
            </a:endParaRPr>
          </a:p>
        </p:txBody>
      </p:sp>
      <p:cxnSp>
        <p:nvCxnSpPr>
          <p:cNvPr id="50" name="Прямая соединительная линия 49"/>
          <p:cNvCxnSpPr>
            <a:cxnSpLocks/>
          </p:cNvCxnSpPr>
          <p:nvPr/>
        </p:nvCxnSpPr>
        <p:spPr>
          <a:xfrm>
            <a:off x="7711646" y="6551815"/>
            <a:ext cx="3063394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4" name="TextBox 183"/>
          <p:cNvSpPr txBox="1"/>
          <p:nvPr/>
        </p:nvSpPr>
        <p:spPr>
          <a:xfrm>
            <a:off x="644715" y="3854723"/>
            <a:ext cx="2820318" cy="315471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Отсутствие социальной защиты: нет оплачиваемого отпуска и больничного, нет гарантий при увольнении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Нелегальная занятость не учитывается при формировании вашей будущей пенсии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Правовая незащищенность: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возможны задержки или невыплата заработной платы, отсутствие защиты трудовых прав</a:t>
            </a:r>
          </a:p>
        </p:txBody>
      </p:sp>
      <p:grpSp>
        <p:nvGrpSpPr>
          <p:cNvPr id="185" name="Группа 184"/>
          <p:cNvGrpSpPr/>
          <p:nvPr/>
        </p:nvGrpSpPr>
        <p:grpSpPr>
          <a:xfrm>
            <a:off x="5266627" y="4253022"/>
            <a:ext cx="698536" cy="619209"/>
            <a:chOff x="4200419" y="3265833"/>
            <a:chExt cx="1866894" cy="1866894"/>
          </a:xfrm>
        </p:grpSpPr>
        <p:sp>
          <p:nvSpPr>
            <p:cNvPr id="187" name="Полилиния: фигура 44"/>
            <p:cNvSpPr/>
            <p:nvPr/>
          </p:nvSpPr>
          <p:spPr>
            <a:xfrm>
              <a:off x="4410635" y="3539266"/>
              <a:ext cx="1463040" cy="1312433"/>
            </a:xfrm>
            <a:custGeom>
              <a:avLst/>
              <a:gdLst>
                <a:gd name="connsiteX0" fmla="*/ 710005 w 1463040"/>
                <a:gd name="connsiteY0" fmla="*/ 0 h 1312433"/>
                <a:gd name="connsiteX1" fmla="*/ 0 w 1463040"/>
                <a:gd name="connsiteY1" fmla="*/ 1312433 h 1312433"/>
                <a:gd name="connsiteX2" fmla="*/ 1463040 w 1463040"/>
                <a:gd name="connsiteY2" fmla="*/ 1312433 h 1312433"/>
                <a:gd name="connsiteX3" fmla="*/ 710005 w 1463040"/>
                <a:gd name="connsiteY3" fmla="*/ 0 h 1312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040" h="1312433">
                  <a:moveTo>
                    <a:pt x="710005" y="0"/>
                  </a:moveTo>
                  <a:lnTo>
                    <a:pt x="0" y="1312433"/>
                  </a:lnTo>
                  <a:lnTo>
                    <a:pt x="1463040" y="1312433"/>
                  </a:lnTo>
                  <a:lnTo>
                    <a:pt x="71000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9" name="Рисунок 188" descr="Предупреждение со сплошной заливкой"/>
            <p:cNvPicPr>
              <a:picLocks noChangeAspect="1"/>
            </p:cNvPicPr>
            <p:nvPr/>
          </p:nvPicPr>
          <p:blipFill>
            <a:blip r:embed="rId2"/>
            <a:stretch/>
          </p:blipFill>
          <p:spPr>
            <a:xfrm>
              <a:off x="4200419" y="3265833"/>
              <a:ext cx="1866894" cy="1866894"/>
            </a:xfrm>
            <a:prstGeom prst="rect">
              <a:avLst/>
            </a:prstGeom>
          </p:spPr>
        </p:pic>
      </p:grpSp>
      <p:sp>
        <p:nvSpPr>
          <p:cNvPr id="192" name="TextBox 191"/>
          <p:cNvSpPr txBox="1"/>
          <p:nvPr/>
        </p:nvSpPr>
        <p:spPr>
          <a:xfrm>
            <a:off x="4077889" y="523888"/>
            <a:ext cx="2933579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tabLst>
                <a:tab pos="1435100" algn="l"/>
              </a:tabLst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itchFamily="2" charset="0" panose="00000500000000000000"/>
              </a:rPr>
              <a:t>Преимущества официального трудового договора: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7834481" y="1020960"/>
            <a:ext cx="2831460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defRPr/>
            </a:pPr>
            <a:r>
              <a:rPr lang="ru-RU" sz="15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Многие, стремясь к быстрому заработку, соглашаются на нелегальную работу.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  <a:cs typeface="Poppins" pitchFamily="2" charset="0" panose="00000500000000000000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7829241" y="502462"/>
            <a:ext cx="2831460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Вы рискуете больше,              чем думаете.</a:t>
            </a:r>
            <a:endParaRPr lang="ru-RU" sz="1500" b="1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  <a:cs typeface="Poppins" pitchFamily="2" charset="0" panose="00000500000000000000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7833837" y="1841055"/>
            <a:ext cx="3218338" cy="1962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Но стоит ли рисковать?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  <a:cs typeface="Poppins" pitchFamily="2" charset="0" panose="00000500000000000000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7837707" y="6710829"/>
            <a:ext cx="2933579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 defTabSz="1260256">
              <a:spcAft>
                <a:spcPts val="600"/>
              </a:spcAft>
              <a:defRPr/>
            </a:pPr>
            <a:r>
              <a:rPr lang="ru-RU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 panose="020B0503020202020204"/>
                <a:ea typeface="Golos Text" pitchFamily="34" charset="0" panose="020B0503020202020204"/>
                <a:cs typeface="Poppins" pitchFamily="2" charset="0" panose="00000500000000000000"/>
              </a:rPr>
              <a:t>ВЫБИРАЙТЕ ОФИЦИАЛЬНОЕ ТРУДОУСТРОЙСТВО!</a:t>
            </a:r>
            <a:endParaRPr lang="ru-RU" sz="1500" b="1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 panose="020B0503020202020204"/>
              <a:ea typeface="Golos Text" pitchFamily="34" charset="0" panose="020B0503020202020204"/>
              <a:cs typeface="Poppins" pitchFamily="2" charset="0" panose="00000500000000000000"/>
            </a:endParaRPr>
          </a:p>
        </p:txBody>
      </p:sp>
      <p:pic>
        <p:nvPicPr>
          <p:cNvPr id="1027" name="Picture 3" descr="C:\Users\Inet3018\Downloads\izolirovannaa-biznes-koncepcia-3d-vizualizacii-rukopozatia(1).png"/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830961" y="1530167"/>
            <a:ext cx="1981643" cy="1486232"/>
          </a:xfrm>
          <a:prstGeom prst="rect">
            <a:avLst/>
          </a:prstGeom>
          <a:noFill/>
        </p:spPr>
      </p:pic>
      <p:sp>
        <p:nvSpPr>
          <p:cNvPr id="24" name="Нашивка 23"/>
          <p:cNvSpPr/>
          <p:nvPr/>
        </p:nvSpPr>
        <p:spPr>
          <a:xfrm>
            <a:off x="357077" y="3897302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5" name="Нашивка 24"/>
          <p:cNvSpPr/>
          <p:nvPr/>
        </p:nvSpPr>
        <p:spPr>
          <a:xfrm>
            <a:off x="369187" y="4867523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Нашивка 25"/>
          <p:cNvSpPr/>
          <p:nvPr/>
        </p:nvSpPr>
        <p:spPr>
          <a:xfrm>
            <a:off x="371254" y="5848672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28" name="AutoShape 4" descr="бизнесмен подписывает контракт подписывает руку PNG , концепция, Работа,  покупка PNG картинки и пнг рисунок для бесплатной загрузки"/>
          <p:cNvSpPr>
            <a:spLocks noChangeArrowheads="1" noChangeAspect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/>
          </a:bodyPr>
          <a:lstStyle/>
          <a:p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373585" y="3126393"/>
            <a:ext cx="3049804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Последствия теневой занятости: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411042" y="1176017"/>
            <a:ext cx="2933579" cy="292387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Регулирование условий 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труда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Своевременная выплата заработной платы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Соответствие рабочего </a:t>
            </a: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места нормам охраны труда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Установление нормального рабочего времени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Предоставление выходных и отпусков</a:t>
            </a:r>
          </a:p>
          <a:p>
            <a:endParaRPr lang="ru-RU" sz="500" dirty="0" smtClean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 smtClean="0">
                <a:latin typeface="Golos Text" pitchFamily="34" charset="0"/>
                <a:ea typeface="Golos Text" pitchFamily="34" charset="0"/>
              </a:rPr>
              <a:t>Социальное страхование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itchFamily="2" charset="0" panose="00000500000000000000"/>
            </a:endParaRPr>
          </a:p>
        </p:txBody>
      </p:sp>
      <p:sp>
        <p:nvSpPr>
          <p:cNvPr id="41" name="Нашивка 40"/>
          <p:cNvSpPr/>
          <p:nvPr/>
        </p:nvSpPr>
        <p:spPr>
          <a:xfrm>
            <a:off x="4092650" y="1200176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2" name="Нашивка 41"/>
          <p:cNvSpPr/>
          <p:nvPr/>
        </p:nvSpPr>
        <p:spPr>
          <a:xfrm>
            <a:off x="4096192" y="1756613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5" name="Нашивка 44"/>
          <p:cNvSpPr/>
          <p:nvPr/>
        </p:nvSpPr>
        <p:spPr>
          <a:xfrm>
            <a:off x="4078470" y="2270520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7" name="Нашивка 46"/>
          <p:cNvSpPr/>
          <p:nvPr/>
        </p:nvSpPr>
        <p:spPr>
          <a:xfrm>
            <a:off x="4103282" y="2795059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1" name="Нашивка 50"/>
          <p:cNvSpPr/>
          <p:nvPr/>
        </p:nvSpPr>
        <p:spPr>
          <a:xfrm>
            <a:off x="4106825" y="3861859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3" name="Нашивка 52"/>
          <p:cNvSpPr/>
          <p:nvPr/>
        </p:nvSpPr>
        <p:spPr>
          <a:xfrm>
            <a:off x="4099738" y="3344409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Inet3018\Desktop\5274708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/>
        </p:blipFill>
        <p:spPr bwMode="auto">
          <a:xfrm>
            <a:off x="7481039" y="2468157"/>
            <a:ext cx="3571136" cy="35711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1628</TotalTime>
  <Pages>0</Pages>
  <Words>177</Words>
  <Characters>0</Characters>
  <CharactersWithSpaces>0</CharactersWithSpaces>
  <Application>Р7-Офис/2024.3.1.523</Application>
  <DocSecurity>0</DocSecurity>
  <PresentationFormat>Произвольный</PresentationFormat>
  <Lines>0</Lines>
  <Paragraphs>40</Paragraphs>
  <Slides>2</Slides>
  <Notes>0</Notes>
  <HiddenSlides>0</HiddenSlides>
  <MMClips>0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 1</vt:lpstr>
      <vt:lpstr>Slide 1</vt:lpstr>
      <vt:lpstr>Slide 2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Kristina Markaryan</dc:creator>
  <cp:keywords/>
  <dc:description/>
  <dc:identifier/>
  <dc:language/>
  <cp:lastModifiedBy>Заичко Елена Ярославовна</cp:lastModifiedBy>
  <cp:revision>159</cp:revision>
  <dcterms:created xsi:type="dcterms:W3CDTF">2025-06-03T13:01:55Z</dcterms:created>
  <dcterms:modified xsi:type="dcterms:W3CDTF">2025-11-27T03:46:27Z</dcterms:modified>
  <cp:category/>
  <cp:contentStatus/>
  <cp:version/>
</cp:coreProperties>
</file>