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67" r:id="rId3"/>
    <p:sldId id="268" r:id="rId4"/>
    <p:sldId id="278" r:id="rId5"/>
    <p:sldId id="277" r:id="rId6"/>
    <p:sldId id="285" r:id="rId7"/>
    <p:sldId id="284" r:id="rId8"/>
    <p:sldId id="280" r:id="rId9"/>
    <p:sldId id="279" r:id="rId10"/>
    <p:sldId id="281" r:id="rId11"/>
    <p:sldId id="282" r:id="rId12"/>
    <p:sldId id="283" r:id="rId13"/>
    <p:sldId id="270" r:id="rId14"/>
    <p:sldId id="275" r:id="rId15"/>
    <p:sldId id="269" r:id="rId16"/>
    <p:sldId id="272" r:id="rId17"/>
    <p:sldId id="273" r:id="rId18"/>
    <p:sldId id="274" r:id="rId19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66"/>
    <a:srgbClr val="53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8" autoAdjust="0"/>
  </p:normalViewPr>
  <p:slideViewPr>
    <p:cSldViewPr>
      <p:cViewPr varScale="1">
        <p:scale>
          <a:sx n="108" d="100"/>
          <a:sy n="108" d="100"/>
        </p:scale>
        <p:origin x="-10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8DCC-F717-4AC3-AC60-EA3DE625E638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6EE29-CF49-453C-80E2-95F2D1EED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29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6EE29-CF49-453C-80E2-95F2D1EEDD8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2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6EE29-CF49-453C-80E2-95F2D1EEDD8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2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6EE29-CF49-453C-80E2-95F2D1EEDD8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17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45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21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8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9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0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33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34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1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1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3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8C46F-ED22-4C32-8B86-A4A07E777CF2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CAEF-DF68-4B23-A999-46EA7B2CD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3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" y="0"/>
            <a:ext cx="914400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0122" y="188639"/>
            <a:ext cx="837953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 </a:t>
            </a:r>
          </a:p>
          <a:p>
            <a:pPr algn="ctr"/>
            <a:r>
              <a:rPr lang="ru-RU" sz="80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ЧЕРНОРЕЧЕНСКИЙ</a:t>
            </a:r>
            <a:endParaRPr lang="ru-RU" sz="80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886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008"/>
            <a:ext cx="9130634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404665"/>
            <a:ext cx="4774658" cy="1872207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История </a:t>
            </a:r>
            <a:r>
              <a:rPr lang="ru-RU" sz="1600" dirty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предприятия началась </a:t>
            </a:r>
            <a:r>
              <a:rPr lang="ru-RU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 1927 году</a:t>
            </a:r>
            <a:r>
              <a:rPr lang="ru-RU" sz="1600" dirty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, когда </a:t>
            </a:r>
            <a:r>
              <a:rPr lang="ru-RU" sz="1600" dirty="0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1600" dirty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районе реки </a:t>
            </a:r>
            <a:r>
              <a:rPr lang="ru-RU" sz="1600" dirty="0" err="1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Бердь</a:t>
            </a:r>
            <a:r>
              <a:rPr lang="ru-RU" sz="1600" dirty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геологи обнаружили </a:t>
            </a:r>
            <a:r>
              <a:rPr lang="ru-RU" sz="1600" dirty="0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большие </a:t>
            </a:r>
            <a:r>
              <a:rPr lang="ru-RU" sz="1600" dirty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запасы известняка и глинистых сланцев, пригодных для производства портландцемента. </a:t>
            </a:r>
            <a:r>
              <a:rPr lang="ru-RU" sz="1600" dirty="0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1600" dirty="0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После </a:t>
            </a:r>
            <a:r>
              <a:rPr lang="ru-RU" sz="1600" dirty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этого было принято решение о строительстве цементного завода, который получил название </a:t>
            </a:r>
            <a:r>
              <a:rPr lang="ru-RU" sz="1600" dirty="0" err="1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Чернореченский</a:t>
            </a:r>
            <a:r>
              <a:rPr lang="ru-RU" sz="1600" dirty="0" smtClean="0">
                <a:solidFill>
                  <a:srgbClr val="531E1D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1600" dirty="0">
              <a:solidFill>
                <a:srgbClr val="531E1D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0" name="Picture 2" descr="https://bidspirit-images.global.ssl.fastly.net/philatelist/cloned-images/23327/002/a_ignore_q_80_w_1000_c_limit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85976"/>
            <a:ext cx="4152460" cy="27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17" y="3033906"/>
            <a:ext cx="4367219" cy="327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3356992"/>
            <a:ext cx="4248472" cy="3168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531E1D"/>
                </a:solidFill>
              </a:rPr>
              <a:t>К работам приступили </a:t>
            </a:r>
            <a:r>
              <a:rPr lang="ru-RU" sz="1600" dirty="0">
                <a:solidFill>
                  <a:srgbClr val="C00000"/>
                </a:solidFill>
              </a:rPr>
              <a:t>в 1929 году</a:t>
            </a:r>
            <a:r>
              <a:rPr lang="ru-RU" sz="1600" dirty="0" smtClean="0">
                <a:solidFill>
                  <a:srgbClr val="C00000"/>
                </a:solidFill>
              </a:rPr>
              <a:t>.</a:t>
            </a:r>
          </a:p>
          <a:p>
            <a:pPr algn="l"/>
            <a:r>
              <a:rPr lang="ru-RU" sz="1600" dirty="0" smtClean="0">
                <a:solidFill>
                  <a:srgbClr val="531E1D"/>
                </a:solidFill>
              </a:rPr>
              <a:t> </a:t>
            </a:r>
            <a:r>
              <a:rPr lang="ru-RU" sz="1600" dirty="0">
                <a:solidFill>
                  <a:srgbClr val="531E1D"/>
                </a:solidFill>
              </a:rPr>
              <a:t>Первые две технологические линии промышленного объекта возвели в сжатые сроки – уже в </a:t>
            </a:r>
            <a:r>
              <a:rPr lang="ru-RU" sz="1600" dirty="0">
                <a:solidFill>
                  <a:srgbClr val="C00000"/>
                </a:solidFill>
              </a:rPr>
              <a:t>октябре 1934-го </a:t>
            </a:r>
            <a:r>
              <a:rPr lang="ru-RU" sz="1600" dirty="0">
                <a:solidFill>
                  <a:srgbClr val="531E1D"/>
                </a:solidFill>
              </a:rPr>
              <a:t>их ввели в эксплуатацию. </a:t>
            </a:r>
            <a:endParaRPr lang="ru-RU" sz="1600" dirty="0" smtClean="0">
              <a:solidFill>
                <a:srgbClr val="531E1D"/>
              </a:solidFill>
            </a:endParaRPr>
          </a:p>
          <a:p>
            <a:pPr algn="l"/>
            <a:r>
              <a:rPr lang="ru-RU" sz="1600" dirty="0" smtClean="0">
                <a:solidFill>
                  <a:srgbClr val="531E1D"/>
                </a:solidFill>
              </a:rPr>
              <a:t>На </a:t>
            </a:r>
            <a:r>
              <a:rPr lang="ru-RU" sz="1600" dirty="0">
                <a:solidFill>
                  <a:srgbClr val="531E1D"/>
                </a:solidFill>
              </a:rPr>
              <a:t>заводе использовалось мощное по тем временам оборудование: вращающиеся печи размером 3×65,5 метра производительностью 7,7 тонны клинкера в час; сырьевые мельницы размером 2×10 метров и цементные мельницы 2×12 метров. </a:t>
            </a:r>
            <a:endParaRPr lang="ru-RU" sz="1600" dirty="0" smtClean="0">
              <a:solidFill>
                <a:srgbClr val="531E1D"/>
              </a:solidFill>
            </a:endParaRPr>
          </a:p>
          <a:p>
            <a:pPr algn="l"/>
            <a:r>
              <a:rPr lang="ru-RU" sz="1600" dirty="0" smtClean="0">
                <a:solidFill>
                  <a:srgbClr val="531E1D"/>
                </a:solidFill>
              </a:rPr>
              <a:t>В </a:t>
            </a:r>
            <a:r>
              <a:rPr lang="ru-RU" sz="1600" dirty="0">
                <a:solidFill>
                  <a:srgbClr val="531E1D"/>
                </a:solidFill>
              </a:rPr>
              <a:t>год предприятие могло выпускать до 200 тыс. тонн цемента.</a:t>
            </a:r>
          </a:p>
          <a:p>
            <a:pPr algn="l"/>
            <a:endParaRPr lang="ru-RU" sz="1600" dirty="0">
              <a:solidFill>
                <a:srgbClr val="531E1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4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548680"/>
            <a:ext cx="4464496" cy="2232248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rgbClr val="531E1D"/>
                </a:solidFill>
              </a:rPr>
              <a:t>Обеспечивать </a:t>
            </a:r>
            <a:r>
              <a:rPr lang="ru-RU" sz="1600" dirty="0">
                <a:solidFill>
                  <a:srgbClr val="531E1D"/>
                </a:solidFill>
              </a:rPr>
              <a:t>завод электроэнергией должна была электростанция мощностью 3 тыс. киловатт. Пуск этого объекта стал событием, значимым для всего Искитима: в населенный пункт впервые «пришло» электричество, его использовали для промышленных и бытовых нужд.</a:t>
            </a:r>
            <a:endParaRPr lang="ru-RU" sz="1600" dirty="0">
              <a:solidFill>
                <a:srgbClr val="531E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https://avatars.mds.yandex.net/i?id=f0791a2da7b4cf0a09193508719008b1_l-5230026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28" y="3356992"/>
            <a:ext cx="6018832" cy="12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4739312"/>
            <a:ext cx="8136904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00" dirty="0">
                <a:solidFill>
                  <a:srgbClr val="531E1D"/>
                </a:solidFill>
              </a:rPr>
              <a:t>В первые годы добыча известняка и сланца в забоях производилась </a:t>
            </a:r>
            <a:r>
              <a:rPr lang="ru-RU" sz="1700" dirty="0" smtClean="0">
                <a:solidFill>
                  <a:srgbClr val="531E1D"/>
                </a:solidFill>
              </a:rPr>
              <a:t>вручную.</a:t>
            </a:r>
          </a:p>
          <a:p>
            <a:r>
              <a:rPr lang="ru-RU" sz="1700" dirty="0" smtClean="0">
                <a:solidFill>
                  <a:srgbClr val="531E1D"/>
                </a:solidFill>
              </a:rPr>
              <a:t>До </a:t>
            </a:r>
            <a:r>
              <a:rPr lang="ru-RU" sz="1700" dirty="0">
                <a:solidFill>
                  <a:srgbClr val="531E1D"/>
                </a:solidFill>
              </a:rPr>
              <a:t>бункеров воздушно-канатной дороги сырье везли на запряженных в подводу лошадях. Однако </a:t>
            </a:r>
            <a:r>
              <a:rPr lang="ru-RU" sz="1700" dirty="0">
                <a:solidFill>
                  <a:srgbClr val="C00000"/>
                </a:solidFill>
              </a:rPr>
              <a:t>в </a:t>
            </a:r>
            <a:r>
              <a:rPr lang="ru-RU" sz="1700" dirty="0" smtClean="0">
                <a:solidFill>
                  <a:srgbClr val="C00000"/>
                </a:solidFill>
              </a:rPr>
              <a:t>1940 году </a:t>
            </a:r>
            <a:r>
              <a:rPr lang="ru-RU" sz="1700" dirty="0" smtClean="0">
                <a:solidFill>
                  <a:srgbClr val="531E1D"/>
                </a:solidFill>
              </a:rPr>
              <a:t>на </a:t>
            </a:r>
            <a:r>
              <a:rPr lang="ru-RU" sz="1700" dirty="0">
                <a:solidFill>
                  <a:srgbClr val="531E1D"/>
                </a:solidFill>
              </a:rPr>
              <a:t>заводе появился первый электрический экскаватор «</a:t>
            </a:r>
            <a:r>
              <a:rPr lang="ru-RU" sz="1700" dirty="0" err="1">
                <a:solidFill>
                  <a:srgbClr val="531E1D"/>
                </a:solidFill>
              </a:rPr>
              <a:t>Рустон</a:t>
            </a:r>
            <a:r>
              <a:rPr lang="ru-RU" sz="1700" dirty="0">
                <a:solidFill>
                  <a:srgbClr val="531E1D"/>
                </a:solidFill>
              </a:rPr>
              <a:t>». </a:t>
            </a:r>
            <a:endParaRPr lang="ru-RU" sz="1700" dirty="0" smtClean="0">
              <a:solidFill>
                <a:srgbClr val="531E1D"/>
              </a:solidFill>
            </a:endParaRPr>
          </a:p>
          <a:p>
            <a:r>
              <a:rPr lang="ru-RU" sz="1700" dirty="0" smtClean="0">
                <a:solidFill>
                  <a:srgbClr val="531E1D"/>
                </a:solidFill>
              </a:rPr>
              <a:t>Это </a:t>
            </a:r>
            <a:r>
              <a:rPr lang="ru-RU" sz="1700" dirty="0">
                <a:solidFill>
                  <a:srgbClr val="531E1D"/>
                </a:solidFill>
              </a:rPr>
              <a:t>позволило на 40% сократить объемы сырья, получаемого с помощью ручного труда.</a:t>
            </a:r>
          </a:p>
          <a:p>
            <a:r>
              <a:rPr lang="ru-RU" sz="1700" dirty="0">
                <a:solidFill>
                  <a:srgbClr val="531E1D"/>
                </a:solidFill>
              </a:rPr>
              <a:t>Подача топлива для обжига клинкера и для электростанции также осуществлялась вручную при помощи вагонеток, не были механизированы и работы по ремонту оборудования</a:t>
            </a:r>
            <a:r>
              <a:rPr lang="ru-RU" sz="1700" dirty="0" smtClean="0">
                <a:solidFill>
                  <a:srgbClr val="531E1D"/>
                </a:solidFill>
              </a:rPr>
              <a:t>. </a:t>
            </a:r>
            <a:r>
              <a:rPr lang="ru-RU" sz="1700" dirty="0">
                <a:solidFill>
                  <a:srgbClr val="531E1D"/>
                </a:solidFill>
              </a:rPr>
              <a:t>Максимальных для довоенных лет показателей производства предприятие достигло в 1940 году, выпустив 138,2 тыс. тонн цемента.</a:t>
            </a:r>
          </a:p>
          <a:p>
            <a:pPr algn="l"/>
            <a:endParaRPr lang="ru-RU" sz="1600" dirty="0">
              <a:solidFill>
                <a:srgbClr val="531E1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4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" y="4501"/>
            <a:ext cx="95050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676456" cy="1944216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531E1D"/>
                </a:solidFill>
              </a:rPr>
              <a:t>В </a:t>
            </a:r>
            <a:r>
              <a:rPr lang="ru-RU" sz="1600" dirty="0" smtClean="0">
                <a:solidFill>
                  <a:srgbClr val="C00000"/>
                </a:solidFill>
              </a:rPr>
              <a:t>1941 году</a:t>
            </a:r>
            <a:r>
              <a:rPr lang="ru-RU" sz="1600" dirty="0" smtClean="0"/>
              <a:t> </a:t>
            </a:r>
            <a:r>
              <a:rPr lang="ru-RU" sz="1600" dirty="0">
                <a:solidFill>
                  <a:srgbClr val="531E1D"/>
                </a:solidFill>
              </a:rPr>
              <a:t>завод, как и другие промышленные объекты страны, начал изготавливать продукцию для нужд фронта. Несмотря на трудности, </a:t>
            </a:r>
            <a:r>
              <a:rPr lang="ru-RU" sz="1600" dirty="0" err="1">
                <a:solidFill>
                  <a:srgbClr val="531E1D"/>
                </a:solidFill>
              </a:rPr>
              <a:t>Чернореченский</a:t>
            </a:r>
            <a:r>
              <a:rPr lang="ru-RU" sz="1600" dirty="0">
                <a:solidFill>
                  <a:srgbClr val="531E1D"/>
                </a:solidFill>
              </a:rPr>
              <a:t> продолжал работать. В этом – величайшая заслуга женщин и совсем молодых ребят, которые заменили мужчин, ушедших на фронт. Однако в тяжелых условиях военного времени – при недостатке топлива, электроэнергии, запасных частей для оборудования, нехватке квалифицированных рабочих и инженеров – цеха не функционировали на полную мощность. В результате объемы производства резко упали. Так, </a:t>
            </a:r>
            <a:r>
              <a:rPr lang="ru-RU" sz="1600" dirty="0">
                <a:solidFill>
                  <a:srgbClr val="C00000"/>
                </a:solidFill>
              </a:rPr>
              <a:t>в 1942 году </a:t>
            </a:r>
            <a:r>
              <a:rPr lang="ru-RU" sz="1600" dirty="0">
                <a:solidFill>
                  <a:srgbClr val="531E1D"/>
                </a:solidFill>
              </a:rPr>
              <a:t>показатели выпуска цемента уменьшились в три раза по сравнению с 1940-м.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6019800" cy="375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94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" y="0"/>
            <a:ext cx="9111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010" y="3717032"/>
            <a:ext cx="8624259" cy="324036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531E1D"/>
                </a:solidFill>
              </a:rPr>
              <a:t>После окончания войны – при реализации пятилетнего плана восстановления и дальнейшего развития народного хозяйства – в стране ощущался острый дефицит цемента. </a:t>
            </a:r>
            <a:r>
              <a:rPr lang="ru-RU" sz="1600" dirty="0" smtClean="0">
                <a:solidFill>
                  <a:srgbClr val="C00000"/>
                </a:solidFill>
              </a:rPr>
              <a:t/>
            </a:r>
            <a:br>
              <a:rPr lang="ru-RU" sz="16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C00000"/>
                </a:solidFill>
              </a:rPr>
              <a:t>С </a:t>
            </a:r>
            <a:r>
              <a:rPr lang="ru-RU" sz="1600" dirty="0">
                <a:solidFill>
                  <a:srgbClr val="C00000"/>
                </a:solidFill>
              </a:rPr>
              <a:t>1946 года </a:t>
            </a:r>
            <a:r>
              <a:rPr lang="ru-RU" sz="1600" dirty="0" err="1">
                <a:solidFill>
                  <a:srgbClr val="531E1D"/>
                </a:solidFill>
              </a:rPr>
              <a:t>Чернореченский</a:t>
            </a:r>
            <a:r>
              <a:rPr lang="ru-RU" sz="1600" dirty="0">
                <a:solidFill>
                  <a:srgbClr val="531E1D"/>
                </a:solidFill>
              </a:rPr>
              <a:t> завод стал активно наращивать темпы производства. </a:t>
            </a:r>
            <a:r>
              <a:rPr lang="ru-RU" sz="1600" dirty="0" smtClean="0">
                <a:solidFill>
                  <a:srgbClr val="C00000"/>
                </a:solidFill>
              </a:rPr>
              <a:t/>
            </a:r>
            <a:br>
              <a:rPr lang="ru-RU" sz="16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C00000"/>
                </a:solidFill>
              </a:rPr>
              <a:t>В  </a:t>
            </a:r>
            <a:r>
              <a:rPr lang="ru-RU" sz="1600" dirty="0">
                <a:solidFill>
                  <a:srgbClr val="C00000"/>
                </a:solidFill>
              </a:rPr>
              <a:t>ноябре 1948-го </a:t>
            </a:r>
            <a:r>
              <a:rPr lang="ru-RU" sz="1600" dirty="0"/>
              <a:t>предприятие </a:t>
            </a:r>
            <a:r>
              <a:rPr lang="ru-RU" sz="1600" dirty="0">
                <a:solidFill>
                  <a:srgbClr val="531E1D"/>
                </a:solidFill>
              </a:rPr>
              <a:t>достигло довоенных показателей, а в 1952-м вышло на проектную мощность, отгрузив потребителям 200,5 тыс. тонн продукции.</a:t>
            </a:r>
            <a:br>
              <a:rPr lang="ru-RU" sz="1600" dirty="0">
                <a:solidFill>
                  <a:srgbClr val="531E1D"/>
                </a:solidFill>
              </a:rPr>
            </a:br>
            <a:r>
              <a:rPr lang="ru-RU" sz="1600" dirty="0">
                <a:solidFill>
                  <a:srgbClr val="531E1D"/>
                </a:solidFill>
              </a:rPr>
              <a:t>Однако строительная отрасль нашей страны требовала все больше цемента. В этих условиях перед коллективом поставили непростую задачу – увеличить производительность имеющегося оборудования, а следовательно, и объемы выпускаемых стройматериалов. Вместе с тем, в 1949 году было принято решение о возведении второй очереди завода. В результате за счет запуска двух новых технологических линий и реконструкции оборудования мощность предприятия значительно выросла. </a:t>
            </a:r>
            <a:r>
              <a:rPr lang="ru-RU" sz="1600" dirty="0">
                <a:solidFill>
                  <a:srgbClr val="C00000"/>
                </a:solidFill>
              </a:rPr>
              <a:t>В </a:t>
            </a:r>
            <a:r>
              <a:rPr lang="ru-RU" sz="1600" dirty="0" smtClean="0">
                <a:solidFill>
                  <a:srgbClr val="C00000"/>
                </a:solidFill>
              </a:rPr>
              <a:t>1955 году </a:t>
            </a:r>
            <a:r>
              <a:rPr lang="ru-RU" sz="1600" dirty="0" err="1">
                <a:solidFill>
                  <a:srgbClr val="531E1D"/>
                </a:solidFill>
              </a:rPr>
              <a:t>Чернореченский</a:t>
            </a:r>
            <a:r>
              <a:rPr lang="ru-RU" sz="1600" dirty="0">
                <a:solidFill>
                  <a:srgbClr val="531E1D"/>
                </a:solidFill>
              </a:rPr>
              <a:t> произвел 493,4 тыс. тонн цемента.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solidFill>
                <a:srgbClr val="531E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28" y="133747"/>
            <a:ext cx="5616624" cy="372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886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3" y="4125"/>
            <a:ext cx="9130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866323"/>
            <a:ext cx="8784976" cy="2587013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rgbClr val="531E1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solidFill>
                  <a:srgbClr val="C00000"/>
                </a:solidFill>
              </a:rPr>
              <a:t>17 февраля 1956 года </a:t>
            </a:r>
            <a:r>
              <a:rPr lang="ru-RU" sz="1600" dirty="0">
                <a:solidFill>
                  <a:srgbClr val="531E1D"/>
                </a:solidFill>
              </a:rPr>
              <a:t>утвержден проект пятой технологической линии предприятия, ее запустили в эксплуатацию уже в ноябре 1957-го.</a:t>
            </a:r>
            <a:br>
              <a:rPr lang="ru-RU" sz="1600" dirty="0">
                <a:solidFill>
                  <a:srgbClr val="531E1D"/>
                </a:solidFill>
              </a:rPr>
            </a:br>
            <a:r>
              <a:rPr lang="ru-RU" sz="1600" dirty="0">
                <a:solidFill>
                  <a:srgbClr val="531E1D"/>
                </a:solidFill>
              </a:rPr>
              <a:t>Ввод новых мощностей, сопровождавшийся масштабной реконструкцией техники, позволил увеличить объемы производства. </a:t>
            </a:r>
            <a:r>
              <a:rPr lang="ru-RU" sz="1600" dirty="0">
                <a:solidFill>
                  <a:srgbClr val="C00000"/>
                </a:solidFill>
              </a:rPr>
              <a:t>В 1958 году </a:t>
            </a:r>
            <a:r>
              <a:rPr lang="ru-RU" sz="1600" dirty="0">
                <a:solidFill>
                  <a:srgbClr val="531E1D"/>
                </a:solidFill>
              </a:rPr>
              <a:t>завод выпустил 848,5 тыс. тонн цемента.</a:t>
            </a:r>
            <a:br>
              <a:rPr lang="ru-RU" sz="1600" dirty="0">
                <a:solidFill>
                  <a:srgbClr val="531E1D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В </a:t>
            </a:r>
            <a:r>
              <a:rPr lang="ru-RU" sz="1600" dirty="0" smtClean="0">
                <a:solidFill>
                  <a:srgbClr val="C00000"/>
                </a:solidFill>
              </a:rPr>
              <a:t>1956 году </a:t>
            </a:r>
            <a:r>
              <a:rPr lang="ru-RU" sz="1600" dirty="0">
                <a:solidFill>
                  <a:srgbClr val="531E1D"/>
                </a:solidFill>
              </a:rPr>
              <a:t>коллегия Министерства промышленности строительных материалов приняла решение о строительстве нового цементного завода в г. Искитим. Проект предприятия предполагал запуск четырех технологических линий с вращающимися печами 4,5 × 170 метров производительностью 50 тонн клинкера в час, с шестью сырьевыми и пятью цементными мельницами. </a:t>
            </a:r>
            <a:r>
              <a:rPr lang="ru-RU" sz="1600" dirty="0" smtClean="0">
                <a:solidFill>
                  <a:srgbClr val="531E1D"/>
                </a:solidFill>
              </a:rPr>
              <a:t/>
            </a:r>
            <a:br>
              <a:rPr lang="ru-RU" sz="1600" dirty="0" smtClean="0">
                <a:solidFill>
                  <a:srgbClr val="531E1D"/>
                </a:solidFill>
              </a:rPr>
            </a:br>
            <a:r>
              <a:rPr lang="ru-RU" sz="1600" dirty="0" smtClean="0">
                <a:solidFill>
                  <a:srgbClr val="531E1D"/>
                </a:solidFill>
              </a:rPr>
              <a:t>По </a:t>
            </a:r>
            <a:r>
              <a:rPr lang="ru-RU" sz="1600" dirty="0">
                <a:solidFill>
                  <a:srgbClr val="531E1D"/>
                </a:solidFill>
              </a:rPr>
              <a:t>решению Совета Министров СССР, возведение второй площадки завода началось </a:t>
            </a:r>
            <a:r>
              <a:rPr lang="ru-RU" sz="1600" dirty="0">
                <a:solidFill>
                  <a:srgbClr val="C00000"/>
                </a:solidFill>
              </a:rPr>
              <a:t>в 1961 году. </a:t>
            </a:r>
            <a:r>
              <a:rPr lang="ru-RU" sz="1600" dirty="0">
                <a:solidFill>
                  <a:srgbClr val="531E1D"/>
                </a:solidFill>
              </a:rPr>
              <a:t>Всесоюзная ударная Комсомольская стройка продолжалась </a:t>
            </a:r>
            <a:r>
              <a:rPr lang="ru-RU" sz="1600" dirty="0">
                <a:solidFill>
                  <a:srgbClr val="C00000"/>
                </a:solidFill>
              </a:rPr>
              <a:t>до 1963-го</a:t>
            </a:r>
            <a:r>
              <a:rPr lang="ru-RU" sz="1600" dirty="0">
                <a:solidFill>
                  <a:srgbClr val="531E1D"/>
                </a:solidFill>
              </a:rPr>
              <a:t>. </a:t>
            </a:r>
            <a:r>
              <a:rPr lang="ru-RU" sz="1600" dirty="0" smtClean="0">
                <a:solidFill>
                  <a:srgbClr val="531E1D"/>
                </a:solidFill>
              </a:rPr>
              <a:t/>
            </a:r>
            <a:br>
              <a:rPr lang="ru-RU" sz="1600" dirty="0" smtClean="0">
                <a:solidFill>
                  <a:srgbClr val="531E1D"/>
                </a:solidFill>
              </a:rPr>
            </a:br>
            <a:r>
              <a:rPr lang="ru-RU" sz="1600" dirty="0" smtClean="0">
                <a:solidFill>
                  <a:srgbClr val="531E1D"/>
                </a:solidFill>
              </a:rPr>
              <a:t>Проектная </a:t>
            </a:r>
            <a:r>
              <a:rPr lang="ru-RU" sz="1600" dirty="0">
                <a:solidFill>
                  <a:srgbClr val="531E1D"/>
                </a:solidFill>
              </a:rPr>
              <a:t>мощность двух производственных площадок предприятия достигла 2 млн 635 тыс. тонн цемента в год.</a:t>
            </a:r>
            <a:endParaRPr lang="ru-RU" sz="1600" dirty="0">
              <a:solidFill>
                <a:srgbClr val="531E1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05" y="188640"/>
            <a:ext cx="5534974" cy="36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4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" y="0"/>
            <a:ext cx="9111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094" y="5589240"/>
            <a:ext cx="7884368" cy="114300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C00000"/>
                </a:solidFill>
                <a:cs typeface="Times New Roman" pitchFamily="18" charset="0"/>
              </a:rPr>
              <a:t>в октябрь 1983 года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цементники стали использовать в качестве технологического топлива газ, что помогло повысить уровень экологической безопасности производства</a:t>
            </a:r>
            <a:endParaRPr lang="ru-RU" sz="1600" dirty="0">
              <a:solidFill>
                <a:srgbClr val="531E1D"/>
              </a:solidFill>
              <a:cs typeface="Times New Roman" pitchFamily="18" charset="0"/>
            </a:endParaRPr>
          </a:p>
        </p:txBody>
      </p:sp>
      <p:pic>
        <p:nvPicPr>
          <p:cNvPr id="3074" name="Picture 2" descr="https://pic.rutubelist.ru/video/3e/f8/3ef840b7d74cf855ca41dbb50744e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87" y="2852936"/>
            <a:ext cx="5256584" cy="29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23930" y="628901"/>
            <a:ext cx="538389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ru-RU" sz="1600" dirty="0" smtClean="0">
                <a:solidFill>
                  <a:srgbClr val="C00000"/>
                </a:solidFill>
                <a:cs typeface="Times New Roman" pitchFamily="18" charset="0"/>
              </a:rPr>
              <a:t>в 1981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году на заводе запустили пакетоформирующую установку: цемент тарировали в мешки по 50 кг, из 39-ти мешков формировался пакет весом 1 950 кг. </a:t>
            </a:r>
          </a:p>
          <a:p>
            <a:pPr algn="l"/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     Упакованную таким образом продукцию баржами   </a:t>
            </a:r>
          </a:p>
          <a:p>
            <a:pPr algn="l"/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     направляли в районы Крайнего Севера. </a:t>
            </a:r>
            <a:endParaRPr lang="ru-RU" sz="1600" dirty="0">
              <a:solidFill>
                <a:srgbClr val="531E1D"/>
              </a:solidFill>
              <a:cs typeface="Times New Roman" pitchFamily="18" charset="0"/>
            </a:endParaRPr>
          </a:p>
        </p:txBody>
      </p:sp>
      <p:sp>
        <p:nvSpPr>
          <p:cNvPr id="4" name="AutoShape 8" descr="https://structville.com/wp-content/uploads/2020/03/bags-of-cem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structville.com/wp-content/uploads/2020/03/bags-of-cemen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structville.com/wp-content/uploads/2020/03/bags-of-cemen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https://st46.stpulscen.ru/images/product/280/436/621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91986"/>
            <a:ext cx="3158754" cy="226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97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" y="8401"/>
            <a:ext cx="9113934" cy="68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596" y="5013176"/>
            <a:ext cx="8085868" cy="15121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C00000"/>
                </a:solidFill>
                <a:cs typeface="Times New Roman" pitchFamily="18" charset="0"/>
              </a:rPr>
              <a:t>в марте 1993 года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был полностью прекращен выпуск продукции на первой площадке. В работе остались четыре технологических линии общей мощностью 1 млн. 680 тыс. тонн цемента в год</a:t>
            </a:r>
            <a:b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-</a:t>
            </a:r>
            <a:r>
              <a:rPr lang="ru-RU" sz="1600" dirty="0" smtClean="0">
                <a:solidFill>
                  <a:srgbClr val="C00000"/>
                </a:solidFill>
                <a:cs typeface="Times New Roman" pitchFamily="18" charset="0"/>
              </a:rPr>
              <a:t> в 1994 году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предприятие акционировано и переименовано в ОАО «</a:t>
            </a:r>
            <a:r>
              <a:rPr lang="ru-RU" sz="1600" dirty="0" err="1" smtClean="0">
                <a:solidFill>
                  <a:srgbClr val="531E1D"/>
                </a:solidFill>
                <a:cs typeface="Times New Roman" pitchFamily="18" charset="0"/>
              </a:rPr>
              <a:t>Искитимцемент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».</a:t>
            </a:r>
            <a:b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49% акций осталось у государства, а 51 % акций перешел в собственность работников завода</a:t>
            </a:r>
            <a:endParaRPr lang="ru-RU" sz="1600" dirty="0">
              <a:solidFill>
                <a:srgbClr val="531E1D"/>
              </a:solidFill>
              <a:cs typeface="Times New Roman" pitchFamily="18" charset="0"/>
            </a:endParaRPr>
          </a:p>
        </p:txBody>
      </p:sp>
      <p:pic>
        <p:nvPicPr>
          <p:cNvPr id="5" name="Picture 2" descr="https://avatars.mds.yandex.net/i?id=b84d1cd1023a71a8e42c964970f6acd5c8234d9c-1070170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2516"/>
            <a:ext cx="6048672" cy="447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4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" y="-31822"/>
            <a:ext cx="9130635" cy="687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89944"/>
            <a:ext cx="8513356" cy="2163392"/>
          </a:xfrm>
        </p:spPr>
        <p:txBody>
          <a:bodyPr>
            <a:noAutofit/>
          </a:bodyPr>
          <a:lstStyle/>
          <a:p>
            <a:r>
              <a:rPr lang="ru-RU" sz="1600" dirty="0" smtClean="0"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C00000"/>
                </a:solidFill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C00000"/>
                </a:solidFill>
                <a:cs typeface="Times New Roman" pitchFamily="18" charset="0"/>
              </a:rPr>
              <a:t>2010-2012 гг</a:t>
            </a:r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. ОАО «</a:t>
            </a:r>
            <a:r>
              <a:rPr lang="ru-RU" sz="1600" dirty="0" err="1">
                <a:solidFill>
                  <a:srgbClr val="531E1D"/>
                </a:solidFill>
                <a:cs typeface="Times New Roman" pitchFamily="18" charset="0"/>
              </a:rPr>
              <a:t>Искитимцемент</a:t>
            </a:r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» вступило в новый этап развития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Планомерная работа по ремонту, восстановлению и модернизации основных фондов предприятия, введение в эксплуатацию новой техники, оптимизация технологических процессов с использованием новаторских решений – все это дало возможность увеличить мощность четырех линий.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C00000"/>
                </a:solidFill>
                <a:cs typeface="Times New Roman" pitchFamily="18" charset="0"/>
              </a:rPr>
              <a:t>на 01.01.2013 </a:t>
            </a:r>
            <a:r>
              <a:rPr lang="ru-RU" sz="1600" dirty="0">
                <a:solidFill>
                  <a:srgbClr val="C00000"/>
                </a:solidFill>
                <a:cs typeface="Times New Roman" pitchFamily="18" charset="0"/>
              </a:rPr>
              <a:t>г.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выпуск цемента был </a:t>
            </a:r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равен 2 млн 100 тыс. тонн цемента в год.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Всего </a:t>
            </a:r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с момента ввода в эксплуатацию предприятие произвело 80 млн тонн клинкера и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105 </a:t>
            </a:r>
            <a:r>
              <a:rPr lang="ru-RU" sz="1600" dirty="0">
                <a:solidFill>
                  <a:srgbClr val="531E1D"/>
                </a:solidFill>
                <a:cs typeface="Times New Roman" pitchFamily="18" charset="0"/>
              </a:rPr>
              <a:t>млн тонн </a:t>
            </a:r>
            <a:r>
              <a:rPr lang="ru-RU" sz="1600" dirty="0" smtClean="0">
                <a:solidFill>
                  <a:srgbClr val="531E1D"/>
                </a:solidFill>
                <a:cs typeface="Times New Roman" pitchFamily="18" charset="0"/>
              </a:rPr>
              <a:t>цемента.</a:t>
            </a:r>
            <a:r>
              <a:rPr lang="ru-RU" sz="1600" dirty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cs typeface="Times New Roman" pitchFamily="18" charset="0"/>
              </a:rPr>
            </a:br>
            <a:endParaRPr lang="ru-RU" sz="1600" dirty="0">
              <a:solidFill>
                <a:srgbClr val="531E1D"/>
              </a:solidFill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6048672" cy="402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143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" y="0"/>
            <a:ext cx="9167147" cy="68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138" y="4581630"/>
            <a:ext cx="8627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- в июне </a:t>
            </a:r>
            <a:r>
              <a:rPr lang="ru-RU" sz="16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2016 года </a:t>
            </a:r>
            <a:r>
              <a:rPr lang="ru-RU" sz="1600" dirty="0">
                <a:solidFill>
                  <a:srgbClr val="531E1D"/>
                </a:solidFill>
                <a:latin typeface="+mj-lt"/>
                <a:cs typeface="Times New Roman" pitchFamily="18" charset="0"/>
              </a:rPr>
              <a:t>завод переименован в АО «</a:t>
            </a:r>
            <a:r>
              <a:rPr lang="ru-RU" sz="1600" dirty="0" err="1">
                <a:solidFill>
                  <a:srgbClr val="531E1D"/>
                </a:solidFill>
                <a:latin typeface="+mj-lt"/>
                <a:cs typeface="Times New Roman" pitchFamily="18" charset="0"/>
              </a:rPr>
              <a:t>Искитимцемент</a:t>
            </a:r>
            <a:r>
              <a:rPr lang="ru-RU" sz="1600" dirty="0">
                <a:solidFill>
                  <a:srgbClr val="531E1D"/>
                </a:solidFill>
                <a:latin typeface="+mj-lt"/>
                <a:cs typeface="Times New Roman" pitchFamily="18" charset="0"/>
              </a:rPr>
              <a:t>». В настоящее время на предприятии продолжается работа по повышению производительности действующего оборудования, переоснащению цехов и внедрению энергосберегающих технологий. Высокий профессионализм заводчан и эффективное взаимодействие подразделений позволяет заводу выполнять все обязательства перед потребителями и сохранять прочные позиции на рынке региона.</a:t>
            </a:r>
            <a:endParaRPr lang="ru-RU" sz="1600" dirty="0">
              <a:latin typeface="+mj-lt"/>
            </a:endParaRPr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40" y="404664"/>
            <a:ext cx="61566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4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jcement.ru/upload/dev2fun_opengraph/a07/a0777d42c131f0fbc59a08eba9c7eb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" y="15660"/>
            <a:ext cx="9146721" cy="68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73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" y="260648"/>
            <a:ext cx="9148207" cy="6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63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463"/>
            <a:ext cx="9144000" cy="645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28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88640"/>
            <a:ext cx="922556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57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2" descr="C:\Users\User\Desktop\%D0%9C%D0%BE%D0%B8 %D0%B4%D0%BE%D0%BA%D1%83%D0%BC%D0%B5%D0%BD%D1%82%D1%8B\%D0%9F%D1%80%D0%B5%D0%B7%D0%B5%D0%BD%D1%82%D0%B0%D1%86%D0%B8%D1%8F\2024\%D0%A6%D0%B5%D0%BC%D0%B7%D0%B0%D0%B2%D0%BE%D0%B4\XXXL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User\Desktop\%D0%9C%D0%BE%D0%B8 %D0%B4%D0%BE%D0%BA%D1%83%D0%BC%D0%B5%D0%BD%D1%82%D1%8B\%D0%9F%D1%80%D0%B5%D0%B7%D0%B5%D0%BD%D1%82%D0%B0%D1%86%D0%B8%D1%8F\2024\%D0%A6%D0%B5%D0%BC%D0%B7%D0%B0%D0%B2%D0%BE%D0%B4\XXXL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C:\Users\User\Desktop\%D0%9C%D0%BE%D0%B8 %D0%B4%D0%BE%D0%BA%D1%83%D0%BC%D0%B5%D0%BD%D1%82%D1%8B\%D0%9F%D1%80%D0%B5%D0%B7%D0%B5%D0%BD%D1%82%D0%B0%D1%86%D0%B8%D1%8F\2024\%D0%A6%D0%B5%D0%BC%D0%B7%D0%B0%D0%B2%D0%BE%D0%B4\XXXL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C:\Users\User\Desktop\%D0%9C%D0%BE%D0%B8 %D0%B4%D0%BE%D0%BA%D1%83%D0%BC%D0%B5%D0%BD%D1%82%D1%8B\%D0%9F%D1%80%D0%B5%D0%B7%D0%B5%D0%BD%D1%82%D0%B0%D1%86%D0%B8%D1%8F\2024\%D0%A6%D0%B5%D0%BC%D0%B7%D0%B0%D0%B2%D0%BE%D0%B4\XXXL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C:\Users\User\Desktop\%D0%9C%D0%BE%D0%B8 %D0%B4%D0%BE%D0%BA%D1%83%D0%BC%D0%B5%D0%BD%D1%82%D1%8B\%D0%9F%D1%80%D0%B5%D0%B7%D0%B5%D0%BD%D1%82%D0%B0%D1%86%D0%B8%D1%8F\2024\%D0%A6%D0%B5%D0%BC%D0%B7%D0%B0%D0%B2%D0%BE%D0%B4\XXXL.web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8" name="Picture 12" descr="https://avatars.mds.yandex.net/i?id=052a10ffad874a08c13651e3f3d32a68_l-5354310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" y="44625"/>
            <a:ext cx="9119618" cy="68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76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https://avatars.mds.yandex.net/i?id=d4950dd9dcfaa49dda25d59d5d4e0a96_l-533891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8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9148207" cy="645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5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" y="240536"/>
            <a:ext cx="9130102" cy="63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0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579</Words>
  <Application>Microsoft Office PowerPoint</Application>
  <PresentationFormat>Экран (4:3)</PresentationFormat>
  <Paragraphs>25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предприятия началась в 1927 году, когда в районе реки Бердь геологи обнаружили большие запасы известняка и глинистых сланцев, пригодных для производства портландцемента.  После этого было принято решение о строительстве цементного завода, который получил название Чернореченский.</vt:lpstr>
      <vt:lpstr>Обеспечивать завод электроэнергией должна была электростанция мощностью 3 тыс. киловатт. Пуск этого объекта стал событием, значимым для всего Искитима: в населенный пункт впервые «пришло» электричество, его использовали для промышленных и бытовых нужд.</vt:lpstr>
      <vt:lpstr>В 1941 году завод, как и другие промышленные объекты страны, начал изготавливать продукцию для нужд фронта. Несмотря на трудности, Чернореченский продолжал работать. В этом – величайшая заслуга женщин и совсем молодых ребят, которые заменили мужчин, ушедших на фронт. Однако в тяжелых условиях военного времени – при недостатке топлива, электроэнергии, запасных частей для оборудования, нехватке квалифицированных рабочих и инженеров – цеха не функционировали на полную мощность. В результате объемы производства резко упали. Так, в 1942 году показатели выпуска цемента уменьшились в три раза по сравнению с 1940-м.</vt:lpstr>
      <vt:lpstr>После окончания войны – при реализации пятилетнего плана восстановления и дальнейшего развития народного хозяйства – в стране ощущался острый дефицит цемента.  С 1946 года Чернореченский завод стал активно наращивать темпы производства.  В  ноябре 1948-го предприятие достигло довоенных показателей, а в 1952-м вышло на проектную мощность, отгрузив потребителям 200,5 тыс. тонн продукции. Однако строительная отрасль нашей страны требовала все больше цемента. В этих условиях перед коллективом поставили непростую задачу – увеличить производительность имеющегося оборудования, а следовательно, и объемы выпускаемых стройматериалов. Вместе с тем, в 1949 году было принято решение о возведении второй очереди завода. В результате за счет запуска двух новых технологических линий и реконструкции оборудования мощность предприятия значительно выросла. В 1955 году Чернореченский произвел 493,4 тыс. тонн цемента. </vt:lpstr>
      <vt:lpstr>- 17 февраля 1956 года утвержден проект пятой технологической линии предприятия, ее запустили в эксплуатацию уже в ноябре 1957-го. Ввод новых мощностей, сопровождавшийся масштабной реконструкцией техники, позволил увеличить объемы производства. В 1958 году завод выпустил 848,5 тыс. тонн цемента. В 1956 году коллегия Министерства промышленности строительных материалов приняла решение о строительстве нового цементного завода в г. Искитим. Проект предприятия предполагал запуск четырех технологических линий с вращающимися печами 4,5 × 170 метров производительностью 50 тонн клинкера в час, с шестью сырьевыми и пятью цементными мельницами.  По решению Совета Министров СССР, возведение второй площадки завода началось в 1961 году. Всесоюзная ударная Комсомольская стройка продолжалась до 1963-го.  Проектная мощность двух производственных площадок предприятия достигла 2 млн 635 тыс. тонн цемента в год.</vt:lpstr>
      <vt:lpstr>- в октябрь 1983 года цементники стали использовать в качестве технологического топлива газ, что помогло повысить уровень экологической безопасности производства</vt:lpstr>
      <vt:lpstr>- в марте 1993 года был полностью прекращен выпуск продукции на первой площадке. В работе остались четыре технологических линии общей мощностью 1 млн. 680 тыс. тонн цемента в год - в 1994 году предприятие акционировано и переименовано в ОАО «Искитимцемент». 49% акций осталось у государства, а 51 % акций перешел в собственность работников завода</vt:lpstr>
      <vt:lpstr>- в 2010-2012 гг. ОАО «Искитимцемент» вступило в новый этап развития. Планомерная работа по ремонту, восстановлению и модернизации основных фондов предприятия, введение в эксплуатацию новой техники, оптимизация технологических процессов с использованием новаторских решений – все это дало возможность увеличить мощность четырех линий.   - на 01.01.2013 г. выпуск цемента был равен 2 млн 100 тыс. тонн цемента в год.  Всего с момента ввода в эксплуатацию предприятие произвело 80 млн тонн клинкера и  105 млн тонн цемента.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cp:lastPrinted>2024-08-05T01:22:52Z</cp:lastPrinted>
  <dcterms:created xsi:type="dcterms:W3CDTF">2024-08-02T07:55:42Z</dcterms:created>
  <dcterms:modified xsi:type="dcterms:W3CDTF">2024-08-05T03:30:53Z</dcterms:modified>
</cp:coreProperties>
</file>