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57" r:id="rId3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1464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03405"/>
            <a:ext cx="7924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632201"/>
            <a:ext cx="7924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6518" y="4323846"/>
            <a:ext cx="2488881" cy="365125"/>
          </a:xfrm>
        </p:spPr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4323847"/>
            <a:ext cx="528732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2725" y="1430868"/>
            <a:ext cx="2352675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78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85" y="4697362"/>
            <a:ext cx="861952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3884" y="977035"/>
            <a:ext cx="8612782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5516716"/>
            <a:ext cx="861822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46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753534"/>
            <a:ext cx="861822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3649134"/>
            <a:ext cx="84201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39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380" y="753534"/>
            <a:ext cx="8248121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9391" y="3509768"/>
            <a:ext cx="7794098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50" y="4174598"/>
            <a:ext cx="8426981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79439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50746" y="807720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5627" y="3021330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143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1124703"/>
            <a:ext cx="8422681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941" y="3648317"/>
            <a:ext cx="8421409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25690" y="378885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3890" y="378885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36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52677" y="762001"/>
            <a:ext cx="69094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43891" y="2202080"/>
            <a:ext cx="277368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3890" y="2904565"/>
            <a:ext cx="277368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77423" y="2201333"/>
            <a:ext cx="277368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575846" y="2904068"/>
            <a:ext cx="277368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88429" y="2192866"/>
            <a:ext cx="277368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488430" y="2904565"/>
            <a:ext cx="277368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082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352677" y="762000"/>
            <a:ext cx="6913816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43890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43890" y="2331720"/>
            <a:ext cx="277368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3890" y="4796104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66196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6195" y="2331720"/>
            <a:ext cx="277368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565096" y="4796103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492812" y="4113341"/>
            <a:ext cx="277368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492811" y="2331722"/>
            <a:ext cx="277368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492711" y="4796101"/>
            <a:ext cx="277368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795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890" y="2194560"/>
            <a:ext cx="8618220" cy="40690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3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0472" y="747184"/>
            <a:ext cx="1671638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890" y="746126"/>
            <a:ext cx="6801205" cy="42497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9338" y="381002"/>
            <a:ext cx="722772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3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0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906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753535"/>
            <a:ext cx="861822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1" y="3641726"/>
            <a:ext cx="861822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25690" y="381002"/>
            <a:ext cx="2365058" cy="365125"/>
          </a:xfrm>
        </p:spPr>
        <p:txBody>
          <a:bodyPr/>
          <a:lstStyle>
            <a:lvl1pPr algn="r">
              <a:defRPr/>
            </a:lvl1pPr>
          </a:lstStyle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3890" y="381002"/>
            <a:ext cx="523321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9339" y="381002"/>
            <a:ext cx="722771" cy="365125"/>
          </a:xfrm>
        </p:spPr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2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890" y="2194560"/>
            <a:ext cx="4236461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8941" y="2194560"/>
            <a:ext cx="4233168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5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2675" y="762000"/>
            <a:ext cx="6909435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719" y="2183802"/>
            <a:ext cx="399063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889" y="3132668"/>
            <a:ext cx="4236461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4770" y="2183802"/>
            <a:ext cx="398733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8940" y="3132668"/>
            <a:ext cx="4233169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7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2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1524000"/>
            <a:ext cx="3343275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746760"/>
            <a:ext cx="5052060" cy="551688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3124200"/>
            <a:ext cx="3343275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05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890" y="1524000"/>
            <a:ext cx="4415374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83984" y="751242"/>
            <a:ext cx="3980420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890" y="3124200"/>
            <a:ext cx="4415374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30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2675" y="764373"/>
            <a:ext cx="6909435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890" y="2194560"/>
            <a:ext cx="861822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46582" y="6356352"/>
            <a:ext cx="2315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AB09-A804-4BB4-BE21-CD6E66512A0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3890" y="6355847"/>
            <a:ext cx="6154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937" y="381002"/>
            <a:ext cx="2142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D39B1-CA6E-4E61-9655-4DB068B08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64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00B0F0">
                <a:alpha val="50000"/>
                <a:lumMod val="100000"/>
              </a:srgbClr>
            </a:gs>
            <a:gs pos="33000">
              <a:schemeClr val="accent5">
                <a:lumMod val="60000"/>
                <a:lumOff val="40000"/>
                <a:alpha val="50000"/>
              </a:schemeClr>
            </a:gs>
            <a:gs pos="65000">
              <a:schemeClr val="accent3">
                <a:lumMod val="40000"/>
                <a:lumOff val="60000"/>
                <a:alpha val="50000"/>
              </a:schemeClr>
            </a:gs>
            <a:gs pos="91000">
              <a:schemeClr val="accent1">
                <a:lumMod val="60000"/>
                <a:lumOff val="40000"/>
                <a:alpha val="5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655777" y="97692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коррупционных </a:t>
            </a:r>
            <a:endParaRPr lang="ru-RU" sz="1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правонарушений администрации Губернатора Новосибирской области </a:t>
            </a:r>
            <a:endParaRPr lang="ru-RU" sz="1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Новосибирской области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000" b="1" dirty="0" smtClean="0">
              <a:ln w="3175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000" b="1" dirty="0" smtClean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sz="3000" b="1" dirty="0">
              <a:ln w="3175"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1000" b="1" u="sng" dirty="0" smtClean="0">
              <a:ln w="3175">
                <a:noFill/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b="1" u="sng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</a:p>
          <a:p>
            <a:pPr algn="ctr">
              <a:spcBef>
                <a:spcPts val="0"/>
              </a:spcBef>
            </a:pPr>
            <a:r>
              <a:rPr lang="ru-RU" b="1" u="sng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</a:t>
            </a:r>
            <a:r>
              <a:rPr lang="ru-RU" b="1" u="sng" dirty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u="sng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запреты</a:t>
            </a:r>
            <a:r>
              <a:rPr lang="ru-RU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</a:t>
            </a:r>
            <a:r>
              <a:rPr lang="ru-RU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u="sng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 служащего НСО </a:t>
            </a:r>
            <a:r>
              <a:rPr lang="ru-RU" b="1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                     в </a:t>
            </a:r>
            <a:r>
              <a:rPr lang="ru-RU" b="1" dirty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целях противодействия коррупции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370385" y="97691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5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увольнения </a:t>
            </a:r>
            <a:endParaRPr lang="ru-RU" sz="15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гражданской службы </a:t>
            </a:r>
          </a:p>
          <a:p>
            <a:pPr algn="ctr">
              <a:spcBef>
                <a:spcPts val="0"/>
              </a:spcBef>
            </a:pP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планировании увольнения) 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гражданину </a:t>
            </a:r>
            <a:r>
              <a:rPr lang="ru-RU" sz="15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трудоустройством 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соблюдению требований к служебному поведению гражданских служащих и урегулированию 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</a:t>
            </a:r>
            <a:endParaRPr lang="ru-RU" sz="1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500" b="1" i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1300" b="1" i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300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ru-RU" sz="1300" b="1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необходимо если</a:t>
            </a:r>
            <a:r>
              <a:rPr lang="ru-RU" sz="13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3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 </a:t>
            </a:r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замещал должность гражданской службы, включенную в перечень </a:t>
            </a:r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</a:t>
            </a: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 с момента увольнения не прошло двух </a:t>
            </a:r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 </a:t>
            </a:r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планирует замещать должность на условиях трудового договора или выполнять работы на условиях гражданско-правового договора на сумму более 100 тыс. рублей</a:t>
            </a:r>
          </a:p>
          <a:p>
            <a:pPr algn="just"/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 осуществлял функции </a:t>
            </a:r>
            <a:r>
              <a:rPr lang="ru-RU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в отношении организации, в которую планирует устроиться* </a:t>
            </a:r>
          </a:p>
          <a:p>
            <a:pPr algn="just"/>
            <a:r>
              <a:rPr lang="ru-RU" sz="11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государственного управления </a:t>
            </a:r>
            <a:r>
              <a:rPr lang="ru-RU" sz="11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</a:t>
            </a:r>
            <a:r>
              <a:rPr lang="ru-RU" sz="1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полномочия государственного </a:t>
            </a:r>
            <a:r>
              <a:rPr lang="ru-RU" sz="11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служащего </a:t>
            </a:r>
            <a:r>
              <a:rPr lang="ru-RU" sz="1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обязательные для исполнения решения по кадровым, организационно-техническим, финансовым, материально-техническим или иным вопросам в отношении данной организации, в том числе решения, связанные с выдачей разрешений (лицензий) на осуществление определенного вида деятельности и (или) отдельных действий данной организацией, либо готовить проекты таких </a:t>
            </a:r>
            <a:r>
              <a:rPr lang="ru-RU" sz="11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</a:t>
            </a:r>
          </a:p>
          <a:p>
            <a:pPr algn="just"/>
            <a:endParaRPr lang="ru-RU" sz="1100" b="1" i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.</a:t>
            </a:r>
          </a:p>
          <a:p>
            <a:pPr algn="just"/>
            <a:endParaRPr lang="ru-RU" sz="1100" b="1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84993" y="97690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200" b="1" i="1" dirty="0" smtClean="0">
              <a:solidFill>
                <a:schemeClr val="bg1"/>
              </a:solidFill>
            </a:endParaRPr>
          </a:p>
          <a:p>
            <a:endParaRPr lang="ru-RU" sz="1200" b="1" i="1" dirty="0">
              <a:solidFill>
                <a:schemeClr val="bg1"/>
              </a:solidFill>
            </a:endParaRPr>
          </a:p>
          <a:p>
            <a:endParaRPr lang="ru-RU" sz="1200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служащий вправе получать подарки в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протокольными мероприятиями, со служебными командировками и с другими официальными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мероприятиями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2563" algn="just"/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получении </a:t>
            </a:r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 подарков гражданский служащий </a:t>
            </a:r>
            <a:r>
              <a:rPr lang="ru-RU" sz="12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уведомляет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соответствующее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подразделение по профилактике коррупции</a:t>
            </a:r>
          </a:p>
          <a:p>
            <a:pPr indent="182563" algn="just"/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Подарки </a:t>
            </a:r>
            <a:r>
              <a:rPr lang="ru-RU" sz="12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передаются</a:t>
            </a:r>
            <a:r>
              <a:rPr lang="ru-RU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гражданским служащим по акту </a:t>
            </a:r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приема-передачи в соответствующее структурное подразделение органа </a:t>
            </a:r>
            <a:r>
              <a:rPr lang="ru-RU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</a:t>
            </a:r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  <a:endParaRPr lang="ru-RU" sz="1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2563" algn="just"/>
            <a:r>
              <a:rPr lang="ru-RU" sz="1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Сданный подарок может быть выкуплен гражданским </a:t>
            </a:r>
            <a:r>
              <a:rPr lang="ru-RU" sz="1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служащим</a:t>
            </a:r>
          </a:p>
          <a:p>
            <a:pPr algn="r">
              <a:spcBef>
                <a:spcPts val="0"/>
              </a:spcBef>
            </a:pPr>
            <a:endParaRPr lang="ru-RU" sz="800" b="1" i="1" u="sng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000" b="1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 </a:t>
            </a:r>
            <a:r>
              <a:rPr lang="ru-RU" sz="1000" b="1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Губернатора Новосибирской области </a:t>
            </a:r>
            <a:r>
              <a:rPr lang="ru-RU" sz="1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01.07.2016 </a:t>
            </a:r>
            <a:r>
              <a:rPr lang="ru-RU" sz="1000" b="1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154</a:t>
            </a:r>
          </a:p>
          <a:p>
            <a:pPr algn="r"/>
            <a:r>
              <a:rPr lang="ru-RU" sz="13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иных случаях, получение подарков гражданским служащим в связи с исполнением им должностных обязанностей </a:t>
            </a:r>
            <a:r>
              <a:rPr lang="ru-RU" sz="13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НЕДОПУСТИМО</a:t>
            </a:r>
            <a:endParaRPr lang="ru-RU" sz="11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Program Files (x86)\Microsoft Office\MEDIA\CAGCAT10\j0335112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428" y="4746071"/>
            <a:ext cx="1477645" cy="1477645"/>
          </a:xfrm>
          <a:prstGeom prst="rect">
            <a:avLst/>
          </a:prstGeom>
          <a:noFill/>
          <a:ln>
            <a:noFill/>
          </a:ln>
          <a:effectLst>
            <a:reflection stA="0" endPos="65000" dist="50800" dir="5400000" sy="-100000" algn="bl" rotWithShape="0"/>
          </a:effectLst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12" name="Прямоугольник 11"/>
          <p:cNvSpPr/>
          <p:nvPr/>
        </p:nvSpPr>
        <p:spPr>
          <a:xfrm>
            <a:off x="7290663" y="6334786"/>
            <a:ext cx="19071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3333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 Новосибирск</a:t>
            </a:r>
            <a:endParaRPr lang="ru-RU" sz="1200" dirty="0">
              <a:solidFill>
                <a:srgbClr val="3333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rgbClr val="3333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год</a:t>
            </a:r>
            <a:endParaRPr lang="ru-RU" sz="1200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69" y="97690"/>
            <a:ext cx="858940" cy="92022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086" y="5763679"/>
            <a:ext cx="1113021" cy="92007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902" y="1145934"/>
            <a:ext cx="590695" cy="59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00B0F0">
                <a:alpha val="50000"/>
              </a:srgbClr>
            </a:gs>
            <a:gs pos="33000">
              <a:schemeClr val="accent5">
                <a:lumMod val="60000"/>
                <a:lumOff val="40000"/>
                <a:alpha val="50000"/>
              </a:schemeClr>
            </a:gs>
            <a:gs pos="65000">
              <a:schemeClr val="accent3">
                <a:lumMod val="40000"/>
                <a:lumOff val="60000"/>
                <a:alpha val="50000"/>
              </a:schemeClr>
            </a:gs>
            <a:gs pos="91000">
              <a:schemeClr val="accent1">
                <a:lumMod val="60000"/>
                <a:lumOff val="40000"/>
                <a:alpha val="5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641" y="97690"/>
            <a:ext cx="437679" cy="377798"/>
          </a:xfrm>
          <a:prstGeom prst="rect">
            <a:avLst/>
          </a:prstGeom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6546283" y="63850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b="1" dirty="0">
              <a:solidFill>
                <a:schemeClr val="bg1"/>
              </a:solidFill>
              <a:effectLst>
                <a:outerShdw blurRad="114300" sx="0" sy="0">
                  <a:srgbClr val="000000"/>
                </a:outerShdw>
              </a:effectLst>
            </a:endParaRPr>
          </a:p>
          <a:p>
            <a:pPr algn="ctr">
              <a:spcBef>
                <a:spcPts val="0"/>
              </a:spcBef>
            </a:pPr>
            <a:endParaRPr lang="ru-RU" sz="2900" b="1" dirty="0" smtClean="0">
              <a:ln w="3175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500" b="1" dirty="0" smtClean="0">
                <a:ln w="3175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  <a:r>
              <a:rPr lang="ru-RU" sz="2500" b="1" dirty="0">
                <a:ln w="3175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</a:t>
            </a:r>
            <a:endParaRPr lang="ru-RU" sz="2500" b="1" dirty="0" smtClean="0">
              <a:ln w="3175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500" b="1" dirty="0" smtClean="0">
                <a:ln w="3175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гражданского </a:t>
            </a:r>
            <a:r>
              <a:rPr lang="ru-RU" sz="2500" b="1" dirty="0">
                <a:ln w="3175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служащего </a:t>
            </a:r>
            <a:endParaRPr lang="ru-RU" sz="2500" b="1" dirty="0" smtClean="0">
              <a:ln w="3175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500" b="1" u="sng" dirty="0" smtClean="0">
                <a:ln w="3175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b="1" u="sng" dirty="0">
                <a:ln w="3175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управлении некоммерческими организациями </a:t>
            </a:r>
            <a:endParaRPr lang="ru-RU" sz="2500" b="1" u="sng" dirty="0" smtClean="0">
              <a:ln w="3175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2500" b="1" u="sng" dirty="0">
              <a:ln w="3175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управлении:</a:t>
            </a:r>
            <a:endParaRPr lang="ru-RU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партией; 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профсоюза (в том числе выборным органом первичной профсоюзной организации, созданной в государственном органе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съезде (конференции) или общем собрании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 общественной организации, жилищного, жилищно-строительного, гаражного кооперативов, товарищества собственников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свободное, согласование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(разрешение)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требуется)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3) участие 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управлении некоммерческой организацией с разрешения представителя нанимателя,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полученного в порядке,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установленном органом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(кроме участия в управлении некоммерческими организациями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вышеуказанных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формах)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</a:t>
            </a:r>
            <a:r>
              <a:rPr lang="ru-RU" i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правления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жилищного, гаражного кооперативов, товарищества собственников недвижимости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постановление Губернатора НСО от 03.08.2017 № 150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Bef>
                <a:spcPts val="0"/>
              </a:spcBef>
            </a:pPr>
            <a:endParaRPr lang="ru-RU" sz="17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4) представление </a:t>
            </a:r>
            <a:r>
              <a:rPr lang="ru-RU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</a:t>
            </a:r>
            <a:r>
              <a:rPr lang="ru-RU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НСО в 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 управления автономной некоммерческой организации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учредителем которой является НСО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(см.: постановление Правительства НСО от 20.08.2018 № 351-п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участия гражданского служащего </a:t>
            </a:r>
            <a:endParaRPr lang="ru-RU" sz="2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25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управлении коммерческими </a:t>
            </a:r>
            <a:r>
              <a:rPr lang="ru-RU" sz="25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</a:t>
            </a:r>
          </a:p>
          <a:p>
            <a:pPr indent="182563" algn="ctr">
              <a:lnSpc>
                <a:spcPct val="100000"/>
              </a:lnSpc>
              <a:spcBef>
                <a:spcPts val="0"/>
              </a:spcBef>
            </a:pPr>
            <a:endParaRPr lang="ru-RU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25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Безвозмездная основа</a:t>
            </a:r>
          </a:p>
          <a:p>
            <a:pPr indent="1825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управлении хозяйственным обществом, акции (доли) которых находятся в государственной собственности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НСО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25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представитель интересов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НСО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25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совете директоров (наблюдательном совете)</a:t>
            </a:r>
          </a:p>
          <a:p>
            <a:pPr indent="182563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соблюдении порядка, установленного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Закона НСО от 06.07.2018 № 271-ОЗ, постановлением Правительства НСО от 15.01.2019 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1-п</a:t>
            </a:r>
          </a:p>
          <a:p>
            <a:pPr algn="ctr">
              <a:spcBef>
                <a:spcPts val="0"/>
              </a:spcBef>
            </a:pP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случаях гражданскому служащему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участвовать в управлении организацией </a:t>
            </a:r>
          </a:p>
          <a:p>
            <a:pPr algn="ctr"/>
            <a:endParaRPr lang="ru-RU" sz="1400" b="1" dirty="0" smtClean="0">
              <a:solidFill>
                <a:schemeClr val="bg1"/>
              </a:solidFill>
              <a:effectLst>
                <a:outerShdw blurRad="114300"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bg1"/>
              </a:solidFill>
              <a:effectLst>
                <a:outerShdw blurRad="114300"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114300"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bg1"/>
              </a:solidFill>
              <a:effectLst>
                <a:outerShdw blurRad="114300"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370385" y="97691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служащий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сдавать квартиру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иное недвижимое имущество внаем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аренду), если такая деятельность </a:t>
            </a:r>
            <a:r>
              <a:rPr 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систематическое получение </a:t>
            </a:r>
            <a:r>
              <a:rPr lang="ru-RU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прибыли (не имеет признаков предпринимательской деятельности)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4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19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предпринимательской деятельности</a:t>
            </a:r>
            <a:r>
              <a:rPr lang="ru-RU" sz="1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  <a:endParaRPr lang="ru-RU" sz="16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4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7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</a:t>
            </a:r>
            <a:r>
              <a:rPr lang="ru-RU" sz="1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самостоятельная, осуществляемая на свой риск деятельность, направленная</a:t>
            </a:r>
            <a:r>
              <a:rPr lang="ru-RU" sz="17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систематическое получение прибыли</a:t>
            </a:r>
            <a:r>
              <a:rPr lang="ru-RU" sz="17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пользования имуществом, продажи товаров, выполнения работ или оказания </a:t>
            </a:r>
            <a:r>
              <a:rPr lang="ru-RU" sz="17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6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8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8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ru-RU" sz="1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ru-RU" sz="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служащий вправе владеть ценными бумагами,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необходимо исключить: </a:t>
            </a:r>
          </a:p>
          <a:p>
            <a:pPr marL="92075" indent="-92075" algn="ctr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ценных бумаг, владение которыми приводит или может привести к конфликту интересов </a:t>
            </a:r>
          </a:p>
          <a:p>
            <a:pPr marL="265113" indent="-82550" algn="ctr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ценных бумаг, являющихся иностранными финансовыми </a:t>
            </a:r>
            <a:r>
              <a:rPr lang="ru-RU" sz="1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инструментами, если гражданин занимает должность, указанную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5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ч. 1 ст. 2 Федерального закона от 07.05.2013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5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79-ФЗ, </a:t>
            </a:r>
            <a:r>
              <a:rPr lang="ru-RU" sz="15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Постановлении Губернатора </a:t>
            </a:r>
            <a:r>
              <a:rPr lang="ru-RU" sz="15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НСО от 31.07.2015 </a:t>
            </a:r>
            <a:r>
              <a:rPr lang="ru-RU" sz="15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146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84993" y="97691"/>
            <a:ext cx="3176953" cy="669876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endParaRPr lang="ru-RU" sz="9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114300" sx="0" sy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114300"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114300"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служащий вправе находиться на гражданской службе, </a:t>
            </a:r>
            <a:r>
              <a:rPr lang="ru-RU" sz="1600" b="1" u="sng" dirty="0">
                <a:solidFill>
                  <a:schemeClr val="bg1"/>
                </a:solidFill>
                <a:effectLst>
                  <a:outerShdw blurRad="114300"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замещение должности гражданской службы НЕ связано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114300"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непосредственной подчиненностью или подконтрольностью с близким родственником или свойственником (родители, супруги, дети, братья, сестры, а также братья, сестры, родители, дети супругов и супруги детей)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sz="9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9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529" y="3468997"/>
            <a:ext cx="2040664" cy="106984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79" y="63850"/>
            <a:ext cx="1061353" cy="73855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923" y="1480438"/>
            <a:ext cx="675543" cy="67554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569" y="5952609"/>
            <a:ext cx="865807" cy="84384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1657" y="4136726"/>
            <a:ext cx="30036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  <a:r>
              <a:rPr lang="ru-RU" sz="13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должности гражданской службы в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уполномоченном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лесных отношений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органе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</a:t>
            </a:r>
            <a:r>
              <a:rPr lang="ru-RU" sz="1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 на </a:t>
            </a:r>
            <a:r>
              <a:rPr lang="ru-RU" sz="1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территориях с низкой плотностью сельского населения, а также в отдаленных и труднодоступных местностя</a:t>
            </a:r>
            <a:r>
              <a:rPr lang="ru-RU" sz="13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</a:p>
        </p:txBody>
      </p:sp>
    </p:spTree>
    <p:extLst>
      <p:ext uri="{BB962C8B-B14F-4D97-AF65-F5344CB8AC3E}">
        <p14:creationId xmlns:p14="http://schemas.microsoft.com/office/powerpoint/2010/main" val="42836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1527</TotalTime>
  <Words>700</Words>
  <Application>Microsoft Office PowerPoint</Application>
  <PresentationFormat>Лист A4 (210x297 мм)</PresentationFormat>
  <Paragraphs>109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</vt:lpstr>
      <vt:lpstr>След самолета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Ворокосова Людмила Игоревна</dc:creator>
  <cp:lastModifiedBy>Долгова Елена Борисовна</cp:lastModifiedBy>
  <cp:revision>60</cp:revision>
  <dcterms:created xsi:type="dcterms:W3CDTF">2021-12-16T05:13:01Z</dcterms:created>
  <dcterms:modified xsi:type="dcterms:W3CDTF">2022-01-17T05:56:11Z</dcterms:modified>
</cp:coreProperties>
</file>