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81A1-0769-4AE4-A0B9-6DFBA5770CCD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CC580-FC6D-4597-8EEC-861BAA8DB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175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E81A1-0769-4AE4-A0B9-6DFBA5770CCD}" type="datetimeFigureOut">
              <a:rPr lang="ru-RU" smtClean="0"/>
              <a:t>10.05.2017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CC580-FC6D-4597-8EEC-861BAA8DBF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998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4752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i="1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Фактическое исполнение доходной части бюджета города (в млн.руб.)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8267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i="1" smtClean="0">
                <a:solidFill>
                  <a:schemeClr val="accent1">
                    <a:lumMod val="75000"/>
                  </a:schemeClr>
                </a:solidFill>
              </a:rPr>
              <a:t>Структура налоговых и неналоговых доходов в 2014 и 2015 годах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08486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500" i="1" smtClean="0">
                <a:solidFill>
                  <a:srgbClr val="66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Фактическое поступление</a:t>
            </a:r>
            <a:r>
              <a:rPr lang="ru-RU" sz="2300" i="1" smtClean="0">
                <a:solidFill>
                  <a:srgbClr val="66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500" i="1" smtClean="0">
                <a:solidFill>
                  <a:srgbClr val="6699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бюджет города межбюджетных трансфертов в 2014 и 2015 годах   (в т. р.)</a:t>
            </a:r>
            <a:endParaRPr lang="ru-RU" sz="2500" i="1" dirty="0" smtClean="0">
              <a:solidFill>
                <a:srgbClr val="6699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6700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b="1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Расходы бюджета города по отраслям </a:t>
            </a:r>
            <a:endParaRPr lang="ru-RU" sz="2000" b="1" dirty="0">
              <a:solidFill>
                <a:srgbClr val="CC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88146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2800" b="1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Раздел «Образование» </a:t>
            </a:r>
            <a:endParaRPr lang="ru-RU" sz="2800" b="1" dirty="0">
              <a:solidFill>
                <a:srgbClr val="CC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b="1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Расходы бюджета города по отраслям </a:t>
            </a:r>
            <a:endParaRPr lang="ru-RU" sz="2000" b="1" dirty="0">
              <a:solidFill>
                <a:srgbClr val="CC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982526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b="1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Раздел «Жилищно-коммунальное хозяйство» </a:t>
            </a:r>
            <a:endParaRPr lang="ru-RU" sz="2000" b="1" dirty="0">
              <a:solidFill>
                <a:srgbClr val="CC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05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3016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Экран (4:3)</PresentationFormat>
  <Paragraphs>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Фактическое исполнение доходной части бюджета города (в млн.руб.)</vt:lpstr>
      <vt:lpstr>Структура налоговых и неналоговых доходов в 2014 и 2015 годах</vt:lpstr>
      <vt:lpstr>Фактическое поступление в бюджет города межбюджетных трансфертов в 2014 и 2015 годах   (в т. р.)</vt:lpstr>
      <vt:lpstr>Расходы бюджета города по отраслям </vt:lpstr>
      <vt:lpstr>Раздел «Образование» </vt:lpstr>
      <vt:lpstr>Расходы бюджета города по отраслям </vt:lpstr>
      <vt:lpstr>Раздел «Жилищно-коммунальное хозяйство»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2017-05-10T13:22:26Z</dcterms:created>
  <dcterms:modified xsi:type="dcterms:W3CDTF">2017-05-10T13:22:26Z</dcterms:modified>
</cp:coreProperties>
</file>