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269" r:id="rId3"/>
    <p:sldId id="270" r:id="rId4"/>
    <p:sldId id="271" r:id="rId5"/>
    <p:sldId id="272" r:id="rId6"/>
    <p:sldId id="273" r:id="rId7"/>
    <p:sldId id="275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58" y="-7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A7A-8B81-4F72-9312-79879554A2A6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2BDD7-D833-4BC9-89D0-BCD16FD8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6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011" y="1181100"/>
            <a:ext cx="7821155" cy="3154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4011" y="1562100"/>
            <a:ext cx="8180831" cy="3154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7477" y="1184224"/>
            <a:ext cx="633704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551" y="2504008"/>
            <a:ext cx="10232897" cy="280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51517" y="6664117"/>
            <a:ext cx="7000240" cy="15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hyperlink" Target="http://www.gosuslugi.ru/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0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3290" t="17723" r="8382" b="13217"/>
          <a:stretch/>
        </p:blipFill>
        <p:spPr bwMode="auto">
          <a:xfrm>
            <a:off x="0" y="152400"/>
            <a:ext cx="12217400" cy="6673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l="12551" t="21084" r="33223" b="33236"/>
          <a:stretch/>
        </p:blipFill>
        <p:spPr bwMode="auto">
          <a:xfrm>
            <a:off x="152400" y="160478"/>
            <a:ext cx="6705599" cy="3268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5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6" y="-85496"/>
            <a:ext cx="12192000" cy="6956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r="80233"/>
          <a:stretch/>
        </p:blipFill>
        <p:spPr bwMode="auto">
          <a:xfrm>
            <a:off x="64405" y="-1"/>
            <a:ext cx="2055326" cy="6782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5968" t="47907" r="4524" b="19439"/>
          <a:stretch/>
        </p:blipFill>
        <p:spPr bwMode="auto">
          <a:xfrm>
            <a:off x="2021348" y="5089141"/>
            <a:ext cx="5458611" cy="1149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object 2"/>
          <p:cNvGrpSpPr/>
          <p:nvPr/>
        </p:nvGrpSpPr>
        <p:grpSpPr>
          <a:xfrm>
            <a:off x="2969289" y="125064"/>
            <a:ext cx="4148327" cy="749807"/>
            <a:chOff x="2706623" y="211835"/>
            <a:chExt cx="4148327" cy="749807"/>
          </a:xfrm>
        </p:grpSpPr>
        <p:pic>
          <p:nvPicPr>
            <p:cNvPr id="8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3993" y="418749"/>
              <a:ext cx="3511319" cy="301689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6623" y="211835"/>
              <a:ext cx="4148327" cy="749807"/>
            </a:xfrm>
            <a:prstGeom prst="rect">
              <a:avLst/>
            </a:prstGeom>
          </p:spPr>
        </p:pic>
      </p:grpSp>
      <p:sp>
        <p:nvSpPr>
          <p:cNvPr id="10" name="object 5"/>
          <p:cNvSpPr txBox="1">
            <a:spLocks noGrp="1"/>
          </p:cNvSpPr>
          <p:nvPr>
            <p:ph type="title"/>
          </p:nvPr>
        </p:nvSpPr>
        <p:spPr>
          <a:xfrm>
            <a:off x="4766872" y="254476"/>
            <a:ext cx="7030084" cy="11772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154555" algn="r">
              <a:lnSpc>
                <a:spcPct val="101200"/>
              </a:lnSpc>
              <a:spcBef>
                <a:spcPts val="60"/>
              </a:spcBef>
            </a:pPr>
            <a:r>
              <a:rPr sz="2500" spc="-5" dirty="0">
                <a:solidFill>
                  <a:srgbClr val="000000"/>
                </a:solidFill>
              </a:rPr>
              <a:t>на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финансовое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обеспечение </a:t>
            </a:r>
            <a:r>
              <a:rPr sz="2500" spc="-62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предупредительных</a:t>
            </a:r>
            <a:r>
              <a:rPr sz="2500" spc="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мер </a:t>
            </a:r>
            <a:r>
              <a:rPr sz="2500" spc="-10" dirty="0">
                <a:solidFill>
                  <a:srgbClr val="000000"/>
                </a:solidFill>
              </a:rPr>
              <a:t>по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сокращению </a:t>
            </a:r>
            <a:r>
              <a:rPr sz="2500" spc="-62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производственного</a:t>
            </a:r>
            <a:r>
              <a:rPr sz="2500" spc="3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травматизма</a:t>
            </a:r>
            <a:endParaRPr sz="2500" dirty="0"/>
          </a:p>
        </p:txBody>
      </p:sp>
      <p:grpSp>
        <p:nvGrpSpPr>
          <p:cNvPr id="11" name="object 6"/>
          <p:cNvGrpSpPr/>
          <p:nvPr/>
        </p:nvGrpSpPr>
        <p:grpSpPr>
          <a:xfrm>
            <a:off x="1755183" y="2139858"/>
            <a:ext cx="3255645" cy="536575"/>
            <a:chOff x="274320" y="2561844"/>
            <a:chExt cx="3255645" cy="536575"/>
          </a:xfrm>
        </p:grpSpPr>
        <p:pic>
          <p:nvPicPr>
            <p:cNvPr id="12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562" y="2695130"/>
              <a:ext cx="208445" cy="231139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0" y="2578607"/>
              <a:ext cx="528827" cy="509015"/>
            </a:xfrm>
            <a:prstGeom prst="rect">
              <a:avLst/>
            </a:prstGeom>
          </p:spPr>
        </p:pic>
        <p:pic>
          <p:nvPicPr>
            <p:cNvPr id="14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628" y="2758630"/>
              <a:ext cx="322895" cy="130848"/>
            </a:xfrm>
            <a:prstGeom prst="rect">
              <a:avLst/>
            </a:prstGeom>
          </p:spPr>
        </p:pic>
        <p:pic>
          <p:nvPicPr>
            <p:cNvPr id="15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2561844"/>
              <a:ext cx="704087" cy="536447"/>
            </a:xfrm>
            <a:prstGeom prst="rect">
              <a:avLst/>
            </a:prstGeom>
          </p:spPr>
        </p:pic>
        <p:pic>
          <p:nvPicPr>
            <p:cNvPr id="16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7428" y="2758630"/>
              <a:ext cx="2152165" cy="182054"/>
            </a:xfrm>
            <a:prstGeom prst="rect">
              <a:avLst/>
            </a:prstGeom>
          </p:spPr>
        </p:pic>
        <p:pic>
          <p:nvPicPr>
            <p:cNvPr id="17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5839" y="2561844"/>
              <a:ext cx="2523743" cy="536447"/>
            </a:xfrm>
            <a:prstGeom prst="rect">
              <a:avLst/>
            </a:prstGeom>
          </p:spPr>
        </p:pic>
      </p:grpSp>
      <p:sp>
        <p:nvSpPr>
          <p:cNvPr id="18" name="object 13"/>
          <p:cNvSpPr txBox="1"/>
          <p:nvPr/>
        </p:nvSpPr>
        <p:spPr>
          <a:xfrm>
            <a:off x="2277926" y="2196314"/>
            <a:ext cx="51542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11755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202745"/>
                </a:solidFill>
                <a:latin typeface="Georgia"/>
                <a:cs typeface="Georgia"/>
              </a:rPr>
              <a:t>в клиентских службах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19" name="object 14"/>
          <p:cNvGrpSpPr/>
          <p:nvPr/>
        </p:nvGrpSpPr>
        <p:grpSpPr>
          <a:xfrm>
            <a:off x="1800903" y="2930814"/>
            <a:ext cx="4088890" cy="536447"/>
            <a:chOff x="274320" y="3781044"/>
            <a:chExt cx="4088890" cy="536447"/>
          </a:xfrm>
        </p:grpSpPr>
        <p:pic>
          <p:nvPicPr>
            <p:cNvPr id="20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695" y="3914330"/>
              <a:ext cx="244360" cy="231139"/>
            </a:xfrm>
            <a:prstGeom prst="rect">
              <a:avLst/>
            </a:prstGeom>
          </p:spPr>
        </p:pic>
        <p:pic>
          <p:nvPicPr>
            <p:cNvPr id="21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320" y="3797808"/>
              <a:ext cx="563879" cy="509015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628" y="3977828"/>
              <a:ext cx="1388273" cy="130857"/>
            </a:xfrm>
            <a:prstGeom prst="rect">
              <a:avLst/>
            </a:prstGeom>
          </p:spPr>
        </p:pic>
        <p:pic>
          <p:nvPicPr>
            <p:cNvPr id="23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00" y="3781044"/>
              <a:ext cx="1773935" cy="536447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38844" y="3977828"/>
              <a:ext cx="1963216" cy="182057"/>
            </a:xfrm>
            <a:prstGeom prst="rect">
              <a:avLst/>
            </a:prstGeom>
          </p:spPr>
        </p:pic>
        <p:pic>
          <p:nvPicPr>
            <p:cNvPr id="25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75687" y="3781044"/>
              <a:ext cx="2287523" cy="536447"/>
            </a:xfrm>
            <a:prstGeom prst="rect">
              <a:avLst/>
            </a:prstGeom>
          </p:spPr>
        </p:pic>
      </p:grpSp>
      <p:sp>
        <p:nvSpPr>
          <p:cNvPr id="26" name="object 21"/>
          <p:cNvSpPr txBox="1"/>
          <p:nvPr/>
        </p:nvSpPr>
        <p:spPr>
          <a:xfrm>
            <a:off x="2278040" y="3007014"/>
            <a:ext cx="52793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647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-</a:t>
            </a:r>
            <a:r>
              <a:rPr sz="2000" spc="-4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на</a:t>
            </a:r>
            <a:r>
              <a:rPr sz="2000" spc="-4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бумажном </a:t>
            </a:r>
            <a:r>
              <a:rPr sz="2000" spc="-465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носителе в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территориальный орган Фонда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по</a:t>
            </a:r>
            <a:r>
              <a:rPr sz="2000" spc="-1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месту</a:t>
            </a:r>
            <a:r>
              <a:rPr sz="2000" spc="-2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своей</a:t>
            </a:r>
            <a:r>
              <a:rPr sz="2000" spc="-2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регистрации;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27" name="object 22"/>
          <p:cNvGrpSpPr/>
          <p:nvPr/>
        </p:nvGrpSpPr>
        <p:grpSpPr>
          <a:xfrm>
            <a:off x="1800903" y="3997614"/>
            <a:ext cx="3679190" cy="536575"/>
            <a:chOff x="274320" y="5000244"/>
            <a:chExt cx="3679190" cy="536575"/>
          </a:xfrm>
        </p:grpSpPr>
        <p:pic>
          <p:nvPicPr>
            <p:cNvPr id="28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485" y="5133525"/>
              <a:ext cx="251571" cy="236238"/>
            </a:xfrm>
            <a:prstGeom prst="rect">
              <a:avLst/>
            </a:prstGeom>
          </p:spPr>
        </p:pic>
        <p:pic>
          <p:nvPicPr>
            <p:cNvPr id="29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320" y="5017007"/>
              <a:ext cx="563879" cy="509015"/>
            </a:xfrm>
            <a:prstGeom prst="rect">
              <a:avLst/>
            </a:prstGeom>
          </p:spPr>
        </p:pic>
        <p:pic>
          <p:nvPicPr>
            <p:cNvPr id="30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668" y="5197030"/>
              <a:ext cx="754112" cy="182054"/>
            </a:xfrm>
            <a:prstGeom prst="rect">
              <a:avLst/>
            </a:prstGeom>
          </p:spPr>
        </p:pic>
        <p:pic>
          <p:nvPicPr>
            <p:cNvPr id="31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9600" y="5000244"/>
              <a:ext cx="1135379" cy="536447"/>
            </a:xfrm>
            <a:prstGeom prst="rect">
              <a:avLst/>
            </a:prstGeom>
          </p:spPr>
        </p:pic>
        <p:pic>
          <p:nvPicPr>
            <p:cNvPr id="32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0028" y="5132285"/>
              <a:ext cx="2129018" cy="246799"/>
            </a:xfrm>
            <a:prstGeom prst="rect">
              <a:avLst/>
            </a:prstGeom>
          </p:spPr>
        </p:pic>
        <p:pic>
          <p:nvPicPr>
            <p:cNvPr id="33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7132" y="5000244"/>
              <a:ext cx="2516123" cy="536447"/>
            </a:xfrm>
            <a:prstGeom prst="rect">
              <a:avLst/>
            </a:prstGeom>
          </p:spPr>
        </p:pic>
      </p:grpSp>
      <p:sp>
        <p:nvSpPr>
          <p:cNvPr id="34" name="object 29"/>
          <p:cNvSpPr txBox="1"/>
          <p:nvPr/>
        </p:nvSpPr>
        <p:spPr>
          <a:xfrm>
            <a:off x="5313613" y="4073814"/>
            <a:ext cx="1914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-</a:t>
            </a:r>
            <a:r>
              <a:rPr sz="2000" spc="-35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в</a:t>
            </a:r>
            <a:r>
              <a:rPr sz="2000" spc="-3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электронной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5" name="object 30"/>
          <p:cNvSpPr txBox="1"/>
          <p:nvPr/>
        </p:nvSpPr>
        <p:spPr>
          <a:xfrm>
            <a:off x="2277842" y="4378614"/>
            <a:ext cx="873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форме.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36" name="object 31"/>
          <p:cNvGrpSpPr/>
          <p:nvPr/>
        </p:nvGrpSpPr>
        <p:grpSpPr>
          <a:xfrm>
            <a:off x="7649073" y="1445206"/>
            <a:ext cx="4407446" cy="3986730"/>
            <a:chOff x="6295739" y="1600911"/>
            <a:chExt cx="5233035" cy="4044950"/>
          </a:xfrm>
        </p:grpSpPr>
        <p:pic>
          <p:nvPicPr>
            <p:cNvPr id="37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05270" y="1610440"/>
              <a:ext cx="5213438" cy="4025658"/>
            </a:xfrm>
            <a:prstGeom prst="rect">
              <a:avLst/>
            </a:prstGeom>
          </p:spPr>
        </p:pic>
        <p:sp>
          <p:nvSpPr>
            <p:cNvPr id="38" name="object 33"/>
            <p:cNvSpPr/>
            <p:nvPr/>
          </p:nvSpPr>
          <p:spPr>
            <a:xfrm>
              <a:off x="6305264" y="1610436"/>
              <a:ext cx="5213985" cy="4025900"/>
            </a:xfrm>
            <a:custGeom>
              <a:avLst/>
              <a:gdLst/>
              <a:ahLst/>
              <a:cxnLst/>
              <a:rect l="l" t="t" r="r" b="b"/>
              <a:pathLst>
                <a:path w="5213984" h="4025900">
                  <a:moveTo>
                    <a:pt x="0" y="754811"/>
                  </a:moveTo>
                  <a:lnTo>
                    <a:pt x="4053" y="709587"/>
                  </a:lnTo>
                  <a:lnTo>
                    <a:pt x="15741" y="667022"/>
                  </a:lnTo>
                  <a:lnTo>
                    <a:pt x="34351" y="627826"/>
                  </a:lnTo>
                  <a:lnTo>
                    <a:pt x="59174" y="592710"/>
                  </a:lnTo>
                  <a:lnTo>
                    <a:pt x="89498" y="562386"/>
                  </a:lnTo>
                  <a:lnTo>
                    <a:pt x="124614" y="537563"/>
                  </a:lnTo>
                  <a:lnTo>
                    <a:pt x="163810" y="518953"/>
                  </a:lnTo>
                  <a:lnTo>
                    <a:pt x="206375" y="507265"/>
                  </a:lnTo>
                  <a:lnTo>
                    <a:pt x="251599" y="503212"/>
                  </a:lnTo>
                  <a:lnTo>
                    <a:pt x="4710239" y="503212"/>
                  </a:lnTo>
                  <a:lnTo>
                    <a:pt x="4710239" y="251599"/>
                  </a:lnTo>
                  <a:lnTo>
                    <a:pt x="4714293" y="206375"/>
                  </a:lnTo>
                  <a:lnTo>
                    <a:pt x="4725980" y="163810"/>
                  </a:lnTo>
                  <a:lnTo>
                    <a:pt x="4744591" y="124614"/>
                  </a:lnTo>
                  <a:lnTo>
                    <a:pt x="4769413" y="89498"/>
                  </a:lnTo>
                  <a:lnTo>
                    <a:pt x="4799738" y="59174"/>
                  </a:lnTo>
                  <a:lnTo>
                    <a:pt x="4834853" y="34351"/>
                  </a:lnTo>
                  <a:lnTo>
                    <a:pt x="4874049" y="15741"/>
                  </a:lnTo>
                  <a:lnTo>
                    <a:pt x="4916614" y="4053"/>
                  </a:lnTo>
                  <a:lnTo>
                    <a:pt x="4961839" y="0"/>
                  </a:lnTo>
                  <a:lnTo>
                    <a:pt x="5007066" y="4053"/>
                  </a:lnTo>
                  <a:lnTo>
                    <a:pt x="5049634" y="15741"/>
                  </a:lnTo>
                  <a:lnTo>
                    <a:pt x="5088830" y="34351"/>
                  </a:lnTo>
                  <a:lnTo>
                    <a:pt x="5123945" y="59174"/>
                  </a:lnTo>
                  <a:lnTo>
                    <a:pt x="5154268" y="89498"/>
                  </a:lnTo>
                  <a:lnTo>
                    <a:pt x="5179090" y="124614"/>
                  </a:lnTo>
                  <a:lnTo>
                    <a:pt x="5197699" y="163810"/>
                  </a:lnTo>
                  <a:lnTo>
                    <a:pt x="5209385" y="206375"/>
                  </a:lnTo>
                  <a:lnTo>
                    <a:pt x="5213438" y="251599"/>
                  </a:lnTo>
                  <a:lnTo>
                    <a:pt x="5213438" y="3270846"/>
                  </a:lnTo>
                  <a:lnTo>
                    <a:pt x="5209385" y="3316074"/>
                  </a:lnTo>
                  <a:lnTo>
                    <a:pt x="5197699" y="3358643"/>
                  </a:lnTo>
                  <a:lnTo>
                    <a:pt x="5179090" y="3397841"/>
                  </a:lnTo>
                  <a:lnTo>
                    <a:pt x="5154268" y="3432958"/>
                  </a:lnTo>
                  <a:lnTo>
                    <a:pt x="5123945" y="3463283"/>
                  </a:lnTo>
                  <a:lnTo>
                    <a:pt x="5088830" y="3488107"/>
                  </a:lnTo>
                  <a:lnTo>
                    <a:pt x="5049634" y="3506717"/>
                  </a:lnTo>
                  <a:lnTo>
                    <a:pt x="5007066" y="3518405"/>
                  </a:lnTo>
                  <a:lnTo>
                    <a:pt x="4961839" y="3522459"/>
                  </a:lnTo>
                  <a:lnTo>
                    <a:pt x="503212" y="3522459"/>
                  </a:lnTo>
                  <a:lnTo>
                    <a:pt x="503212" y="3774058"/>
                  </a:lnTo>
                  <a:lnTo>
                    <a:pt x="499158" y="3819286"/>
                  </a:lnTo>
                  <a:lnTo>
                    <a:pt x="487470" y="3861853"/>
                  </a:lnTo>
                  <a:lnTo>
                    <a:pt x="468860" y="3901050"/>
                  </a:lnTo>
                  <a:lnTo>
                    <a:pt x="444036" y="3936165"/>
                  </a:lnTo>
                  <a:lnTo>
                    <a:pt x="413711" y="3966488"/>
                  </a:lnTo>
                  <a:lnTo>
                    <a:pt x="378594" y="3991309"/>
                  </a:lnTo>
                  <a:lnTo>
                    <a:pt x="339396" y="4009918"/>
                  </a:lnTo>
                  <a:lnTo>
                    <a:pt x="296827" y="4021605"/>
                  </a:lnTo>
                  <a:lnTo>
                    <a:pt x="251599" y="4025658"/>
                  </a:lnTo>
                  <a:lnTo>
                    <a:pt x="206375" y="4021605"/>
                  </a:lnTo>
                  <a:lnTo>
                    <a:pt x="163810" y="4009918"/>
                  </a:lnTo>
                  <a:lnTo>
                    <a:pt x="124614" y="3991309"/>
                  </a:lnTo>
                  <a:lnTo>
                    <a:pt x="89498" y="3966488"/>
                  </a:lnTo>
                  <a:lnTo>
                    <a:pt x="59174" y="3936165"/>
                  </a:lnTo>
                  <a:lnTo>
                    <a:pt x="34351" y="3901050"/>
                  </a:lnTo>
                  <a:lnTo>
                    <a:pt x="15741" y="3861853"/>
                  </a:lnTo>
                  <a:lnTo>
                    <a:pt x="4053" y="3819286"/>
                  </a:lnTo>
                  <a:lnTo>
                    <a:pt x="0" y="3774058"/>
                  </a:lnTo>
                  <a:lnTo>
                    <a:pt x="0" y="754811"/>
                  </a:lnTo>
                  <a:close/>
                </a:path>
                <a:path w="5213984" h="4025900">
                  <a:moveTo>
                    <a:pt x="4710239" y="503212"/>
                  </a:moveTo>
                  <a:lnTo>
                    <a:pt x="4961839" y="503212"/>
                  </a:lnTo>
                  <a:lnTo>
                    <a:pt x="5007066" y="499158"/>
                  </a:lnTo>
                  <a:lnTo>
                    <a:pt x="5049634" y="487470"/>
                  </a:lnTo>
                  <a:lnTo>
                    <a:pt x="5088830" y="468860"/>
                  </a:lnTo>
                  <a:lnTo>
                    <a:pt x="5123945" y="444036"/>
                  </a:lnTo>
                  <a:lnTo>
                    <a:pt x="5154268" y="413711"/>
                  </a:lnTo>
                  <a:lnTo>
                    <a:pt x="5179090" y="378594"/>
                  </a:lnTo>
                  <a:lnTo>
                    <a:pt x="5197699" y="339396"/>
                  </a:lnTo>
                  <a:lnTo>
                    <a:pt x="5209385" y="296827"/>
                  </a:lnTo>
                  <a:lnTo>
                    <a:pt x="5213438" y="251599"/>
                  </a:lnTo>
                </a:path>
                <a:path w="5213984" h="4025900">
                  <a:moveTo>
                    <a:pt x="4961839" y="503212"/>
                  </a:moveTo>
                  <a:lnTo>
                    <a:pt x="4961839" y="251599"/>
                  </a:lnTo>
                  <a:lnTo>
                    <a:pt x="4951952" y="300569"/>
                  </a:lnTo>
                  <a:lnTo>
                    <a:pt x="4924991" y="340558"/>
                  </a:lnTo>
                  <a:lnTo>
                    <a:pt x="4885002" y="367519"/>
                  </a:lnTo>
                  <a:lnTo>
                    <a:pt x="4836033" y="377405"/>
                  </a:lnTo>
                  <a:lnTo>
                    <a:pt x="4787070" y="367519"/>
                  </a:lnTo>
                  <a:lnTo>
                    <a:pt x="4747085" y="340558"/>
                  </a:lnTo>
                  <a:lnTo>
                    <a:pt x="4720125" y="300569"/>
                  </a:lnTo>
                  <a:lnTo>
                    <a:pt x="4710239" y="251599"/>
                  </a:lnTo>
                </a:path>
                <a:path w="5213984" h="4025900">
                  <a:moveTo>
                    <a:pt x="251599" y="1006411"/>
                  </a:moveTo>
                  <a:lnTo>
                    <a:pt x="251599" y="754811"/>
                  </a:lnTo>
                  <a:lnTo>
                    <a:pt x="261486" y="705841"/>
                  </a:lnTo>
                  <a:lnTo>
                    <a:pt x="288447" y="665853"/>
                  </a:lnTo>
                  <a:lnTo>
                    <a:pt x="328436" y="638891"/>
                  </a:lnTo>
                  <a:lnTo>
                    <a:pt x="377405" y="629005"/>
                  </a:lnTo>
                  <a:lnTo>
                    <a:pt x="426375" y="638891"/>
                  </a:lnTo>
                  <a:lnTo>
                    <a:pt x="466364" y="665853"/>
                  </a:lnTo>
                  <a:lnTo>
                    <a:pt x="493325" y="705841"/>
                  </a:lnTo>
                  <a:lnTo>
                    <a:pt x="503212" y="754811"/>
                  </a:lnTo>
                  <a:lnTo>
                    <a:pt x="499158" y="800036"/>
                  </a:lnTo>
                  <a:lnTo>
                    <a:pt x="487470" y="842601"/>
                  </a:lnTo>
                  <a:lnTo>
                    <a:pt x="468860" y="881797"/>
                  </a:lnTo>
                  <a:lnTo>
                    <a:pt x="444036" y="916912"/>
                  </a:lnTo>
                  <a:lnTo>
                    <a:pt x="413711" y="947237"/>
                  </a:lnTo>
                  <a:lnTo>
                    <a:pt x="378594" y="972059"/>
                  </a:lnTo>
                  <a:lnTo>
                    <a:pt x="339396" y="990670"/>
                  </a:lnTo>
                  <a:lnTo>
                    <a:pt x="296827" y="1002357"/>
                  </a:lnTo>
                  <a:lnTo>
                    <a:pt x="251599" y="1006411"/>
                  </a:lnTo>
                  <a:lnTo>
                    <a:pt x="206375" y="1002357"/>
                  </a:lnTo>
                  <a:lnTo>
                    <a:pt x="163810" y="990670"/>
                  </a:lnTo>
                  <a:lnTo>
                    <a:pt x="124614" y="972059"/>
                  </a:lnTo>
                  <a:lnTo>
                    <a:pt x="89498" y="947237"/>
                  </a:lnTo>
                  <a:lnTo>
                    <a:pt x="59174" y="916912"/>
                  </a:lnTo>
                  <a:lnTo>
                    <a:pt x="34351" y="881797"/>
                  </a:lnTo>
                  <a:lnTo>
                    <a:pt x="15741" y="842601"/>
                  </a:lnTo>
                  <a:lnTo>
                    <a:pt x="4053" y="800036"/>
                  </a:lnTo>
                  <a:lnTo>
                    <a:pt x="0" y="754811"/>
                  </a:lnTo>
                </a:path>
                <a:path w="5213984" h="4025900">
                  <a:moveTo>
                    <a:pt x="503212" y="754811"/>
                  </a:moveTo>
                  <a:lnTo>
                    <a:pt x="503212" y="3522459"/>
                  </a:lnTo>
                </a:path>
              </a:pathLst>
            </a:custGeom>
            <a:ln w="19050">
              <a:solidFill>
                <a:srgbClr val="0F8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4"/>
          <p:cNvSpPr txBox="1"/>
          <p:nvPr/>
        </p:nvSpPr>
        <p:spPr>
          <a:xfrm>
            <a:off x="7985927" y="2450228"/>
            <a:ext cx="3972786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latin typeface="Georgia"/>
                <a:cs typeface="Georgia"/>
              </a:rPr>
              <a:t>Подача заявления </a:t>
            </a:r>
            <a:r>
              <a:rPr sz="2600" b="1" spc="-700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через</a:t>
            </a:r>
            <a:r>
              <a:rPr sz="2600" b="1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портал </a:t>
            </a:r>
            <a:r>
              <a:rPr sz="2600" b="1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государственных </a:t>
            </a:r>
            <a:r>
              <a:rPr sz="2600" b="1" spc="-5" dirty="0">
                <a:latin typeface="Georgia"/>
                <a:cs typeface="Georgia"/>
              </a:rPr>
              <a:t> услуг </a:t>
            </a:r>
            <a:r>
              <a:rPr sz="2600" b="1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  <a:hlinkClick r:id="rId25"/>
              </a:rPr>
              <a:t>www.gosuslugi.ru</a:t>
            </a:r>
            <a:endParaRPr sz="2600" dirty="0">
              <a:latin typeface="Georgia"/>
              <a:cs typeface="Georgia"/>
            </a:endParaRPr>
          </a:p>
        </p:txBody>
      </p:sp>
      <p:pic>
        <p:nvPicPr>
          <p:cNvPr id="40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16616" y="3868641"/>
            <a:ext cx="2228524" cy="2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1201756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5" t="85476" r="18426" b="6481"/>
          <a:stretch/>
        </p:blipFill>
        <p:spPr bwMode="auto">
          <a:xfrm>
            <a:off x="2209800" y="76200"/>
            <a:ext cx="9883966" cy="571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0183" y="63500"/>
            <a:ext cx="10363200" cy="571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Мероприятия, финансируемые за счет страховых взносов в 2024 году</a:t>
            </a:r>
            <a:endParaRPr lang="ru-RU" sz="23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3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"/>
            <a:ext cx="11811000" cy="67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5" t="85476" r="18426" b="6481"/>
          <a:stretch/>
        </p:blipFill>
        <p:spPr bwMode="auto">
          <a:xfrm>
            <a:off x="2209800" y="76200"/>
            <a:ext cx="9883966" cy="571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0183" y="38559"/>
            <a:ext cx="10363200" cy="608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Мероприятия, финансируемые за счет страховых взносов в 2024 году</a:t>
            </a:r>
            <a:endParaRPr lang="ru-RU" sz="23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12039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" y="-76200"/>
            <a:ext cx="11995094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0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57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на финансовое обеспечение  предупредительных мер по сокращению  производственного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Мария Валерьевна</dc:creator>
  <cp:lastModifiedBy>User</cp:lastModifiedBy>
  <cp:revision>27</cp:revision>
  <cp:lastPrinted>2023-07-24T15:41:29Z</cp:lastPrinted>
  <dcterms:created xsi:type="dcterms:W3CDTF">2023-07-24T15:24:47Z</dcterms:created>
  <dcterms:modified xsi:type="dcterms:W3CDTF">2024-04-02T02:39:20Z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Acrobat PDFMaker 21 для PowerPoint</vt:lpwstr>
  </property>
  <property fmtid="{D5CDD505-2E9C-101B-9397-08002B2CF9AE}" pid="4" name="LastSaved">
    <vt:filetime>2023-07-24T00:00:00Z</vt:filetime>
  </property>
</Properties>
</file>